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65" r:id="rId3"/>
    <p:sldId id="261" r:id="rId4"/>
    <p:sldId id="270" r:id="rId5"/>
    <p:sldId id="266" r:id="rId6"/>
    <p:sldId id="257" r:id="rId7"/>
    <p:sldId id="259" r:id="rId8"/>
    <p:sldId id="256" r:id="rId9"/>
    <p:sldId id="260" r:id="rId10"/>
    <p:sldId id="262" r:id="rId11"/>
    <p:sldId id="267" r:id="rId12"/>
    <p:sldId id="273" r:id="rId13"/>
    <p:sldId id="269" r:id="rId14"/>
    <p:sldId id="263" r:id="rId15"/>
    <p:sldId id="268" r:id="rId16"/>
    <p:sldId id="271" r:id="rId17"/>
    <p:sldId id="274" r:id="rId18"/>
    <p:sldId id="275" r:id="rId19"/>
    <p:sldId id="276" r:id="rId20"/>
    <p:sldId id="264" r:id="rId21"/>
    <p:sldId id="278" r:id="rId22"/>
    <p:sldId id="279" r:id="rId23"/>
    <p:sldId id="272" r:id="rId24"/>
    <p:sldId id="280" r:id="rId25"/>
  </p:sldIdLst>
  <p:sldSz cx="12192000" cy="6858000"/>
  <p:notesSz cx="6858000" cy="9144000"/>
  <p:defaultTextStyle>
    <a:defPPr>
      <a:defRPr lang="en-A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86418"/>
  </p:normalViewPr>
  <p:slideViewPr>
    <p:cSldViewPr snapToGrid="0" snapToObjects="1">
      <p:cViewPr varScale="1">
        <p:scale>
          <a:sx n="110" d="100"/>
          <a:sy n="110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98BDC-874B-604E-8985-888FF6569ABE}" type="doc">
      <dgm:prSet loTypeId="urn:microsoft.com/office/officeart/2008/layout/PictureGrid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5F4FEB-4CB9-6E46-89B1-C9559496F9D5}">
      <dgm:prSet phldrT="[Text]" custT="1"/>
      <dgm:spPr/>
      <dgm:t>
        <a:bodyPr anchor="t"/>
        <a:lstStyle/>
        <a:p>
          <a:pPr algn="ctr">
            <a:lnSpc>
              <a:spcPct val="100000"/>
            </a:lnSpc>
          </a:pPr>
          <a:r>
            <a:rPr lang="en-US" sz="20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RESPİRATOR</a:t>
          </a:r>
        </a:p>
      </dgm:t>
    </dgm:pt>
    <dgm:pt modelId="{413C29FB-216F-814A-8551-40D0A3102E6F}" type="parTrans" cxnId="{AF6A2095-19EA-CA4C-9969-CADA71C22942}">
      <dgm:prSet/>
      <dgm:spPr/>
      <dgm:t>
        <a:bodyPr/>
        <a:lstStyle/>
        <a:p>
          <a:endParaRPr lang="en-US"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a:endParaRPr>
        </a:p>
      </dgm:t>
    </dgm:pt>
    <dgm:pt modelId="{650AD346-AF61-3B44-9D0B-21496332FA50}" type="sibTrans" cxnId="{AF6A2095-19EA-CA4C-9969-CADA71C22942}">
      <dgm:prSet/>
      <dgm:spPr/>
      <dgm:t>
        <a:bodyPr/>
        <a:lstStyle/>
        <a:p>
          <a:endParaRPr lang="en-US"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a:endParaRPr>
        </a:p>
      </dgm:t>
    </dgm:pt>
    <dgm:pt modelId="{28FDBFFC-D349-B848-9E83-543B4773923A}">
      <dgm:prSet phldrT="[Text]" custT="1"/>
      <dgm:spPr/>
      <dgm:t>
        <a:bodyPr/>
        <a:lstStyle/>
        <a:p>
          <a:r>
            <a:rPr lang="en-US" sz="20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ÜRƏK MƏNŞƏLİ</a:t>
          </a:r>
        </a:p>
      </dgm:t>
    </dgm:pt>
    <dgm:pt modelId="{7E27528B-344A-4040-BA4C-C561A4118B0F}" type="parTrans" cxnId="{EB6C469A-62A9-6E44-8628-27E9FE409F9F}">
      <dgm:prSet/>
      <dgm:spPr/>
      <dgm:t>
        <a:bodyPr/>
        <a:lstStyle/>
        <a:p>
          <a:endParaRPr lang="en-US"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a:endParaRPr>
        </a:p>
      </dgm:t>
    </dgm:pt>
    <dgm:pt modelId="{C0B8B3C6-67BE-B64B-8E07-1913960E8405}" type="sibTrans" cxnId="{EB6C469A-62A9-6E44-8628-27E9FE409F9F}">
      <dgm:prSet/>
      <dgm:spPr/>
      <dgm:t>
        <a:bodyPr/>
        <a:lstStyle/>
        <a:p>
          <a:endParaRPr lang="en-US"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a:endParaRPr>
        </a:p>
      </dgm:t>
    </dgm:pt>
    <dgm:pt modelId="{EDD508C0-9787-004D-808D-4B1900C3693D}">
      <dgm:prSet phldrT="[Text]" custT="1"/>
      <dgm:spPr/>
      <dgm:t>
        <a:bodyPr/>
        <a:lstStyle/>
        <a:p>
          <a:pPr algn="ctr"/>
          <a:r>
            <a:rPr lang="en-US" sz="20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NEYROMUSKULYATOR</a:t>
          </a:r>
        </a:p>
      </dgm:t>
    </dgm:pt>
    <dgm:pt modelId="{11DE16BB-2EAC-DA41-9EC5-6DC79353CE2E}" type="parTrans" cxnId="{4FADD152-2783-FF43-9970-99572D653CC0}">
      <dgm:prSet/>
      <dgm:spPr/>
      <dgm:t>
        <a:bodyPr/>
        <a:lstStyle/>
        <a:p>
          <a:endParaRPr lang="en-US"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a:endParaRPr>
        </a:p>
      </dgm:t>
    </dgm:pt>
    <dgm:pt modelId="{FFC6DAC2-F238-E64E-92DF-6C3ED562C589}" type="sibTrans" cxnId="{4FADD152-2783-FF43-9970-99572D653CC0}">
      <dgm:prSet/>
      <dgm:spPr/>
      <dgm:t>
        <a:bodyPr/>
        <a:lstStyle/>
        <a:p>
          <a:endParaRPr lang="en-US"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a:endParaRPr>
        </a:p>
      </dgm:t>
    </dgm:pt>
    <dgm:pt modelId="{5C9DE4AF-3D9E-A047-8F6E-5B49047B3BF7}">
      <dgm:prSet phldrT="[Text]" custT="1"/>
      <dgm:spPr/>
      <dgm:t>
        <a:bodyPr/>
        <a:lstStyle/>
        <a:p>
          <a:pPr algn="ctr"/>
          <a:r>
            <a:rPr lang="en-US" sz="20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PSİXOLOJİ</a:t>
          </a:r>
        </a:p>
      </dgm:t>
    </dgm:pt>
    <dgm:pt modelId="{E555A54A-BB42-3445-9261-E29DFA037083}" type="parTrans" cxnId="{DD5FF407-0813-F84E-82D1-6EAD1957D8F7}">
      <dgm:prSet/>
      <dgm:spPr/>
      <dgm:t>
        <a:bodyPr/>
        <a:lstStyle/>
        <a:p>
          <a:endParaRPr lang="en-US"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a:endParaRPr>
        </a:p>
      </dgm:t>
    </dgm:pt>
    <dgm:pt modelId="{607FC8A5-3A79-5049-A806-FDF4F80589DB}" type="sibTrans" cxnId="{DD5FF407-0813-F84E-82D1-6EAD1957D8F7}">
      <dgm:prSet/>
      <dgm:spPr/>
      <dgm:t>
        <a:bodyPr/>
        <a:lstStyle/>
        <a:p>
          <a:endParaRPr lang="en-US"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a:endParaRPr>
        </a:p>
      </dgm:t>
    </dgm:pt>
    <dgm:pt modelId="{0C5AD0B7-8EDA-4D4F-B8FB-FBED80381651}" type="pres">
      <dgm:prSet presAssocID="{D9198BDC-874B-604E-8985-888FF6569ABE}" presName="Name0" presStyleCnt="0">
        <dgm:presLayoutVars>
          <dgm:dir/>
        </dgm:presLayoutVars>
      </dgm:prSet>
      <dgm:spPr/>
    </dgm:pt>
    <dgm:pt modelId="{2EE0FD2C-E51D-4049-A799-D9694A47F129}" type="pres">
      <dgm:prSet presAssocID="{115F4FEB-4CB9-6E46-89B1-C9559496F9D5}" presName="composite" presStyleCnt="0"/>
      <dgm:spPr/>
    </dgm:pt>
    <dgm:pt modelId="{1137FF2D-67AB-DD42-9121-7DBCE49B9EFE}" type="pres">
      <dgm:prSet presAssocID="{115F4FEB-4CB9-6E46-89B1-C9559496F9D5}" presName="rect2" presStyleLbl="revTx" presStyleIdx="0" presStyleCnt="4" custScaleX="160779" custScaleY="45460" custLinFactNeighborX="-67610" custLinFactNeighborY="-59055">
        <dgm:presLayoutVars>
          <dgm:bulletEnabled val="1"/>
        </dgm:presLayoutVars>
      </dgm:prSet>
      <dgm:spPr/>
    </dgm:pt>
    <dgm:pt modelId="{989FB62F-9D1D-C549-AF97-57C7473E7855}" type="pres">
      <dgm:prSet presAssocID="{115F4FEB-4CB9-6E46-89B1-C9559496F9D5}" presName="rect1" presStyleLbl="alignImgPlace1" presStyleIdx="0" presStyleCnt="4" custScaleX="156423" custScaleY="107093" custLinFactNeighborX="-75752" custLinFactNeighborY="3551"/>
      <dgm:spPr>
        <a:solidFill>
          <a:schemeClr val="accent1">
            <a:lumMod val="40000"/>
            <a:lumOff val="60000"/>
          </a:schemeClr>
        </a:solidFill>
        <a:ln w="38100" cmpd="sng">
          <a:solidFill>
            <a:schemeClr val="tx1"/>
          </a:solidFill>
        </a:ln>
      </dgm:spPr>
    </dgm:pt>
    <dgm:pt modelId="{B0F56FC8-F645-6C42-B465-2408F360D039}" type="pres">
      <dgm:prSet presAssocID="{650AD346-AF61-3B44-9D0B-21496332FA50}" presName="sibTrans" presStyleCnt="0"/>
      <dgm:spPr/>
    </dgm:pt>
    <dgm:pt modelId="{F882E650-629B-9540-8B01-3689CAD5DF6B}" type="pres">
      <dgm:prSet presAssocID="{28FDBFFC-D349-B848-9E83-543B4773923A}" presName="composite" presStyleCnt="0"/>
      <dgm:spPr/>
    </dgm:pt>
    <dgm:pt modelId="{65863CAD-4363-A044-B275-AA9411D03D6D}" type="pres">
      <dgm:prSet presAssocID="{28FDBFFC-D349-B848-9E83-543B4773923A}" presName="rect2" presStyleLbl="revTx" presStyleIdx="1" presStyleCnt="4" custLinFactNeighborX="66135" custLinFactNeighborY="-34788">
        <dgm:presLayoutVars>
          <dgm:bulletEnabled val="1"/>
        </dgm:presLayoutVars>
      </dgm:prSet>
      <dgm:spPr/>
    </dgm:pt>
    <dgm:pt modelId="{731218A8-A484-364A-BCA1-B52D23B12A04}" type="pres">
      <dgm:prSet presAssocID="{28FDBFFC-D349-B848-9E83-543B4773923A}" presName="rect1" presStyleLbl="alignImgPlace1" presStyleIdx="1" presStyleCnt="4" custScaleX="157452" custScaleY="107132" custLinFactNeighborX="50323" custLinFactNeighborY="1515"/>
      <dgm:spPr>
        <a:solidFill>
          <a:schemeClr val="accent1">
            <a:lumMod val="40000"/>
            <a:lumOff val="60000"/>
          </a:schemeClr>
        </a:solidFill>
        <a:ln w="38100">
          <a:solidFill>
            <a:schemeClr val="tx1"/>
          </a:solidFill>
        </a:ln>
      </dgm:spPr>
    </dgm:pt>
    <dgm:pt modelId="{E1BA9FF8-BD63-8346-A194-C55D3B7969A7}" type="pres">
      <dgm:prSet presAssocID="{C0B8B3C6-67BE-B64B-8E07-1913960E8405}" presName="sibTrans" presStyleCnt="0"/>
      <dgm:spPr/>
    </dgm:pt>
    <dgm:pt modelId="{21F4A485-D14D-9548-AB36-44ED6C189335}" type="pres">
      <dgm:prSet presAssocID="{EDD508C0-9787-004D-808D-4B1900C3693D}" presName="composite" presStyleCnt="0"/>
      <dgm:spPr/>
    </dgm:pt>
    <dgm:pt modelId="{111757A0-C497-0943-9F93-A5CA37919546}" type="pres">
      <dgm:prSet presAssocID="{EDD508C0-9787-004D-808D-4B1900C3693D}" presName="rect2" presStyleLbl="revTx" presStyleIdx="2" presStyleCnt="4" custScaleX="153764" custScaleY="108656" custLinFactNeighborX="-88919" custLinFactNeighborY="-49024">
        <dgm:presLayoutVars>
          <dgm:bulletEnabled val="1"/>
        </dgm:presLayoutVars>
      </dgm:prSet>
      <dgm:spPr/>
    </dgm:pt>
    <dgm:pt modelId="{5F938EDF-59D1-0F40-90CC-F7F72437D08F}" type="pres">
      <dgm:prSet presAssocID="{EDD508C0-9787-004D-808D-4B1900C3693D}" presName="rect1" presStyleLbl="alignImgPlace1" presStyleIdx="2" presStyleCnt="4" custScaleX="158235" custScaleY="107096" custLinFactNeighborX="-76747" custLinFactNeighborY="-4131"/>
      <dgm:spPr>
        <a:solidFill>
          <a:schemeClr val="accent1">
            <a:lumMod val="40000"/>
            <a:lumOff val="60000"/>
          </a:schemeClr>
        </a:solidFill>
        <a:ln w="38100"/>
      </dgm:spPr>
    </dgm:pt>
    <dgm:pt modelId="{D9B42453-ABC4-F345-8BEF-0DA315D3E502}" type="pres">
      <dgm:prSet presAssocID="{FFC6DAC2-F238-E64E-92DF-6C3ED562C589}" presName="sibTrans" presStyleCnt="0"/>
      <dgm:spPr/>
    </dgm:pt>
    <dgm:pt modelId="{3C751DE9-1E58-8E48-828D-ECBED565A86C}" type="pres">
      <dgm:prSet presAssocID="{5C9DE4AF-3D9E-A047-8F6E-5B49047B3BF7}" presName="composite" presStyleCnt="0"/>
      <dgm:spPr/>
    </dgm:pt>
    <dgm:pt modelId="{D38F2B2B-7B92-E540-A8AF-E6940001F158}" type="pres">
      <dgm:prSet presAssocID="{5C9DE4AF-3D9E-A047-8F6E-5B49047B3BF7}" presName="rect2" presStyleLbl="revTx" presStyleIdx="3" presStyleCnt="4" custLinFactNeighborX="52575" custLinFactNeighborY="-60676">
        <dgm:presLayoutVars>
          <dgm:bulletEnabled val="1"/>
        </dgm:presLayoutVars>
      </dgm:prSet>
      <dgm:spPr/>
    </dgm:pt>
    <dgm:pt modelId="{F48101F7-391A-1343-AE9D-EFDB7F308E2E}" type="pres">
      <dgm:prSet presAssocID="{5C9DE4AF-3D9E-A047-8F6E-5B49047B3BF7}" presName="rect1" presStyleLbl="alignImgPlace1" presStyleIdx="3" presStyleCnt="4" custScaleX="158235" custScaleY="107138" custLinFactNeighborX="52906" custLinFactNeighborY="-3775"/>
      <dgm:spPr>
        <a:solidFill>
          <a:schemeClr val="accent1">
            <a:lumMod val="40000"/>
            <a:lumOff val="60000"/>
          </a:schemeClr>
        </a:solidFill>
        <a:ln w="38100"/>
      </dgm:spPr>
    </dgm:pt>
  </dgm:ptLst>
  <dgm:cxnLst>
    <dgm:cxn modelId="{2DF05406-A6F3-DF4C-8B9D-E3A086183A5B}" type="presOf" srcId="{D9198BDC-874B-604E-8985-888FF6569ABE}" destId="{0C5AD0B7-8EDA-4D4F-B8FB-FBED80381651}" srcOrd="0" destOrd="0" presId="urn:microsoft.com/office/officeart/2008/layout/PictureGrid"/>
    <dgm:cxn modelId="{DD5FF407-0813-F84E-82D1-6EAD1957D8F7}" srcId="{D9198BDC-874B-604E-8985-888FF6569ABE}" destId="{5C9DE4AF-3D9E-A047-8F6E-5B49047B3BF7}" srcOrd="3" destOrd="0" parTransId="{E555A54A-BB42-3445-9261-E29DFA037083}" sibTransId="{607FC8A5-3A79-5049-A806-FDF4F80589DB}"/>
    <dgm:cxn modelId="{4FADD152-2783-FF43-9970-99572D653CC0}" srcId="{D9198BDC-874B-604E-8985-888FF6569ABE}" destId="{EDD508C0-9787-004D-808D-4B1900C3693D}" srcOrd="2" destOrd="0" parTransId="{11DE16BB-2EAC-DA41-9EC5-6DC79353CE2E}" sibTransId="{FFC6DAC2-F238-E64E-92DF-6C3ED562C589}"/>
    <dgm:cxn modelId="{32855C7D-A888-564B-8735-EA1E1A12247E}" type="presOf" srcId="{115F4FEB-4CB9-6E46-89B1-C9559496F9D5}" destId="{1137FF2D-67AB-DD42-9121-7DBCE49B9EFE}" srcOrd="0" destOrd="0" presId="urn:microsoft.com/office/officeart/2008/layout/PictureGrid"/>
    <dgm:cxn modelId="{AF6A2095-19EA-CA4C-9969-CADA71C22942}" srcId="{D9198BDC-874B-604E-8985-888FF6569ABE}" destId="{115F4FEB-4CB9-6E46-89B1-C9559496F9D5}" srcOrd="0" destOrd="0" parTransId="{413C29FB-216F-814A-8551-40D0A3102E6F}" sibTransId="{650AD346-AF61-3B44-9D0B-21496332FA50}"/>
    <dgm:cxn modelId="{9DE40798-9EB2-2C4F-B31E-15D8F8FA795E}" type="presOf" srcId="{28FDBFFC-D349-B848-9E83-543B4773923A}" destId="{65863CAD-4363-A044-B275-AA9411D03D6D}" srcOrd="0" destOrd="0" presId="urn:microsoft.com/office/officeart/2008/layout/PictureGrid"/>
    <dgm:cxn modelId="{EB6C469A-62A9-6E44-8628-27E9FE409F9F}" srcId="{D9198BDC-874B-604E-8985-888FF6569ABE}" destId="{28FDBFFC-D349-B848-9E83-543B4773923A}" srcOrd="1" destOrd="0" parTransId="{7E27528B-344A-4040-BA4C-C561A4118B0F}" sibTransId="{C0B8B3C6-67BE-B64B-8E07-1913960E8405}"/>
    <dgm:cxn modelId="{FE307EA5-A694-B94C-A83C-2128FF541B6D}" type="presOf" srcId="{EDD508C0-9787-004D-808D-4B1900C3693D}" destId="{111757A0-C497-0943-9F93-A5CA37919546}" srcOrd="0" destOrd="0" presId="urn:microsoft.com/office/officeart/2008/layout/PictureGrid"/>
    <dgm:cxn modelId="{39F7CDC2-6524-974D-9728-CDE4F9F0ED54}" type="presOf" srcId="{5C9DE4AF-3D9E-A047-8F6E-5B49047B3BF7}" destId="{D38F2B2B-7B92-E540-A8AF-E6940001F158}" srcOrd="0" destOrd="0" presId="urn:microsoft.com/office/officeart/2008/layout/PictureGrid"/>
    <dgm:cxn modelId="{04B9B89C-B5A7-9C4B-BD49-688E1EE008EF}" type="presParOf" srcId="{0C5AD0B7-8EDA-4D4F-B8FB-FBED80381651}" destId="{2EE0FD2C-E51D-4049-A799-D9694A47F129}" srcOrd="0" destOrd="0" presId="urn:microsoft.com/office/officeart/2008/layout/PictureGrid"/>
    <dgm:cxn modelId="{EF70C11C-2770-784F-89BF-7DB93143EC5B}" type="presParOf" srcId="{2EE0FD2C-E51D-4049-A799-D9694A47F129}" destId="{1137FF2D-67AB-DD42-9121-7DBCE49B9EFE}" srcOrd="0" destOrd="0" presId="urn:microsoft.com/office/officeart/2008/layout/PictureGrid"/>
    <dgm:cxn modelId="{94B1F6A5-C144-994E-83EA-9FCA221A3B40}" type="presParOf" srcId="{2EE0FD2C-E51D-4049-A799-D9694A47F129}" destId="{989FB62F-9D1D-C549-AF97-57C7473E7855}" srcOrd="1" destOrd="0" presId="urn:microsoft.com/office/officeart/2008/layout/PictureGrid"/>
    <dgm:cxn modelId="{5762DA92-EB74-A944-B596-B5DA3CCBA10B}" type="presParOf" srcId="{0C5AD0B7-8EDA-4D4F-B8FB-FBED80381651}" destId="{B0F56FC8-F645-6C42-B465-2408F360D039}" srcOrd="1" destOrd="0" presId="urn:microsoft.com/office/officeart/2008/layout/PictureGrid"/>
    <dgm:cxn modelId="{6EBA3A91-FCB0-1645-B72F-DC498AAB9707}" type="presParOf" srcId="{0C5AD0B7-8EDA-4D4F-B8FB-FBED80381651}" destId="{F882E650-629B-9540-8B01-3689CAD5DF6B}" srcOrd="2" destOrd="0" presId="urn:microsoft.com/office/officeart/2008/layout/PictureGrid"/>
    <dgm:cxn modelId="{0730A384-ADDC-4E4C-BF86-FB5BF739B3CC}" type="presParOf" srcId="{F882E650-629B-9540-8B01-3689CAD5DF6B}" destId="{65863CAD-4363-A044-B275-AA9411D03D6D}" srcOrd="0" destOrd="0" presId="urn:microsoft.com/office/officeart/2008/layout/PictureGrid"/>
    <dgm:cxn modelId="{D248B3FB-EC37-744A-A08D-F042ACE1C815}" type="presParOf" srcId="{F882E650-629B-9540-8B01-3689CAD5DF6B}" destId="{731218A8-A484-364A-BCA1-B52D23B12A04}" srcOrd="1" destOrd="0" presId="urn:microsoft.com/office/officeart/2008/layout/PictureGrid"/>
    <dgm:cxn modelId="{93D1708F-7AEC-8F48-BD43-6DAE8E619295}" type="presParOf" srcId="{0C5AD0B7-8EDA-4D4F-B8FB-FBED80381651}" destId="{E1BA9FF8-BD63-8346-A194-C55D3B7969A7}" srcOrd="3" destOrd="0" presId="urn:microsoft.com/office/officeart/2008/layout/PictureGrid"/>
    <dgm:cxn modelId="{5F8F1FDC-6E6E-B94D-B28C-9E05B6239C0F}" type="presParOf" srcId="{0C5AD0B7-8EDA-4D4F-B8FB-FBED80381651}" destId="{21F4A485-D14D-9548-AB36-44ED6C189335}" srcOrd="4" destOrd="0" presId="urn:microsoft.com/office/officeart/2008/layout/PictureGrid"/>
    <dgm:cxn modelId="{7C705CD0-AE68-3E4F-A9B3-D50F3E207F37}" type="presParOf" srcId="{21F4A485-D14D-9548-AB36-44ED6C189335}" destId="{111757A0-C497-0943-9F93-A5CA37919546}" srcOrd="0" destOrd="0" presId="urn:microsoft.com/office/officeart/2008/layout/PictureGrid"/>
    <dgm:cxn modelId="{79BE0A29-2D15-0E45-B5E1-3D80AE5063D3}" type="presParOf" srcId="{21F4A485-D14D-9548-AB36-44ED6C189335}" destId="{5F938EDF-59D1-0F40-90CC-F7F72437D08F}" srcOrd="1" destOrd="0" presId="urn:microsoft.com/office/officeart/2008/layout/PictureGrid"/>
    <dgm:cxn modelId="{1C662920-B812-0C44-B4DB-9B14E36F5E80}" type="presParOf" srcId="{0C5AD0B7-8EDA-4D4F-B8FB-FBED80381651}" destId="{D9B42453-ABC4-F345-8BEF-0DA315D3E502}" srcOrd="5" destOrd="0" presId="urn:microsoft.com/office/officeart/2008/layout/PictureGrid"/>
    <dgm:cxn modelId="{1F3D8838-7506-C148-B5A4-612FDD8440DF}" type="presParOf" srcId="{0C5AD0B7-8EDA-4D4F-B8FB-FBED80381651}" destId="{3C751DE9-1E58-8E48-828D-ECBED565A86C}" srcOrd="6" destOrd="0" presId="urn:microsoft.com/office/officeart/2008/layout/PictureGrid"/>
    <dgm:cxn modelId="{19F1CF10-A298-3848-97D7-53FE364119C5}" type="presParOf" srcId="{3C751DE9-1E58-8E48-828D-ECBED565A86C}" destId="{D38F2B2B-7B92-E540-A8AF-E6940001F158}" srcOrd="0" destOrd="0" presId="urn:microsoft.com/office/officeart/2008/layout/PictureGrid"/>
    <dgm:cxn modelId="{69992C4D-5C6D-894F-A5A0-B736C2E78202}" type="presParOf" srcId="{3C751DE9-1E58-8E48-828D-ECBED565A86C}" destId="{F48101F7-391A-1343-AE9D-EFDB7F308E2E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67FFC1-7827-9749-BB41-4C833F2D2619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F0BD9F-6AF8-FA40-9DF7-6A98908FF34F}">
      <dgm:prSet phldrT="[Text]"/>
      <dgm:spPr/>
      <dgm:t>
        <a:bodyPr/>
        <a:lstStyle/>
        <a:p>
          <a:r>
            <a:rPr lang="en-US" dirty="0" err="1"/>
            <a:t>Müayinə</a:t>
          </a:r>
          <a:r>
            <a:rPr lang="en-US" dirty="0"/>
            <a:t> </a:t>
          </a:r>
          <a:r>
            <a:rPr lang="en-US" dirty="0" err="1"/>
            <a:t>və</a:t>
          </a:r>
          <a:r>
            <a:rPr lang="en-US" dirty="0"/>
            <a:t> </a:t>
          </a:r>
          <a:r>
            <a:rPr lang="en-US" dirty="0" err="1"/>
            <a:t>inspeksiya</a:t>
          </a:r>
          <a:endParaRPr lang="en-US" dirty="0"/>
        </a:p>
      </dgm:t>
    </dgm:pt>
    <dgm:pt modelId="{D788840D-5F84-A340-9DB1-F6411A087B17}" type="parTrans" cxnId="{C3FC110B-CF3B-AE47-A0F9-48608F4CDFEF}">
      <dgm:prSet/>
      <dgm:spPr/>
      <dgm:t>
        <a:bodyPr/>
        <a:lstStyle/>
        <a:p>
          <a:endParaRPr lang="en-US"/>
        </a:p>
      </dgm:t>
    </dgm:pt>
    <dgm:pt modelId="{8987B0AF-2D02-5C45-BB25-0D1BFDAEF98F}" type="sibTrans" cxnId="{C3FC110B-CF3B-AE47-A0F9-48608F4CDFEF}">
      <dgm:prSet/>
      <dgm:spPr/>
      <dgm:t>
        <a:bodyPr/>
        <a:lstStyle/>
        <a:p>
          <a:endParaRPr lang="en-US"/>
        </a:p>
      </dgm:t>
    </dgm:pt>
    <dgm:pt modelId="{1B86DB2F-6D60-894F-A7E8-1D87A5B4287A}">
      <dgm:prSet phldrT="[Text]"/>
      <dgm:spPr/>
      <dgm:t>
        <a:bodyPr/>
        <a:lstStyle/>
        <a:p>
          <a:r>
            <a:rPr lang="en-US" dirty="0" err="1"/>
            <a:t>Tənəffüs</a:t>
          </a:r>
          <a:r>
            <a:rPr lang="en-US" dirty="0"/>
            <a:t> </a:t>
          </a:r>
          <a:r>
            <a:rPr lang="en-US" dirty="0" err="1"/>
            <a:t>paterni</a:t>
          </a:r>
          <a:r>
            <a:rPr lang="en-US" dirty="0"/>
            <a:t>:</a:t>
          </a:r>
        </a:p>
        <a:p>
          <a:r>
            <a:rPr lang="en-US" dirty="0" err="1"/>
            <a:t>Kussmaul</a:t>
          </a:r>
          <a:endParaRPr lang="en-US" dirty="0"/>
        </a:p>
        <a:p>
          <a:r>
            <a:rPr lang="en-US" dirty="0" err="1"/>
            <a:t>Ceyns-toks</a:t>
          </a:r>
          <a:endParaRPr lang="en-US" dirty="0"/>
        </a:p>
        <a:p>
          <a:r>
            <a:rPr lang="en-US" dirty="0" err="1"/>
            <a:t>Biot</a:t>
          </a:r>
          <a:endParaRPr lang="en-US" dirty="0"/>
        </a:p>
        <a:p>
          <a:r>
            <a:rPr lang="en-US" dirty="0" err="1"/>
            <a:t>paradoksal</a:t>
          </a:r>
          <a:endParaRPr lang="en-US" dirty="0"/>
        </a:p>
      </dgm:t>
    </dgm:pt>
    <dgm:pt modelId="{88579463-3005-6D47-AEA6-F586BAE6798E}" type="parTrans" cxnId="{54AC3369-40A2-2F42-AFF7-78B16841EEE6}">
      <dgm:prSet/>
      <dgm:spPr/>
      <dgm:t>
        <a:bodyPr/>
        <a:lstStyle/>
        <a:p>
          <a:endParaRPr lang="en-US"/>
        </a:p>
      </dgm:t>
    </dgm:pt>
    <dgm:pt modelId="{20BF9A06-9683-7649-8C73-F00EA9DC161D}" type="sibTrans" cxnId="{54AC3369-40A2-2F42-AFF7-78B16841EEE6}">
      <dgm:prSet/>
      <dgm:spPr/>
      <dgm:t>
        <a:bodyPr/>
        <a:lstStyle/>
        <a:p>
          <a:endParaRPr lang="en-US"/>
        </a:p>
      </dgm:t>
    </dgm:pt>
    <dgm:pt modelId="{5F27B6AC-FA1D-2C44-844C-FC87E65295EB}">
      <dgm:prSet phldrT="[Text]"/>
      <dgm:spPr/>
      <dgm:t>
        <a:bodyPr/>
        <a:lstStyle/>
        <a:p>
          <a:r>
            <a:rPr lang="en-US" dirty="0" err="1"/>
            <a:t>Ürək</a:t>
          </a:r>
          <a:r>
            <a:rPr lang="en-US" dirty="0"/>
            <a:t> </a:t>
          </a:r>
          <a:r>
            <a:rPr lang="en-US" dirty="0" err="1"/>
            <a:t>auskultasiyası</a:t>
          </a:r>
          <a:endParaRPr lang="en-US" dirty="0"/>
        </a:p>
      </dgm:t>
    </dgm:pt>
    <dgm:pt modelId="{234A77A4-AAD0-9246-905C-6DE42C05258E}" type="parTrans" cxnId="{451C4F0F-46BC-CE4A-8681-72B8CAD7908F}">
      <dgm:prSet/>
      <dgm:spPr/>
      <dgm:t>
        <a:bodyPr/>
        <a:lstStyle/>
        <a:p>
          <a:endParaRPr lang="en-US"/>
        </a:p>
      </dgm:t>
    </dgm:pt>
    <dgm:pt modelId="{BBFDE1EF-2C25-4F48-AFA3-858D06946E6D}" type="sibTrans" cxnId="{451C4F0F-46BC-CE4A-8681-72B8CAD7908F}">
      <dgm:prSet/>
      <dgm:spPr/>
      <dgm:t>
        <a:bodyPr/>
        <a:lstStyle/>
        <a:p>
          <a:endParaRPr lang="en-US"/>
        </a:p>
      </dgm:t>
    </dgm:pt>
    <dgm:pt modelId="{911045A9-96C8-D042-8F92-65FEDC2F9E8E}">
      <dgm:prSet phldrT="[Text]"/>
      <dgm:spPr/>
      <dgm:t>
        <a:bodyPr/>
        <a:lstStyle/>
        <a:p>
          <a:r>
            <a:rPr lang="en-US" dirty="0" err="1"/>
            <a:t>Hepatoyuqulyar</a:t>
          </a:r>
          <a:r>
            <a:rPr lang="en-US" dirty="0"/>
            <a:t> </a:t>
          </a:r>
          <a:r>
            <a:rPr lang="en-US" dirty="0" err="1"/>
            <a:t>reflyuks</a:t>
          </a:r>
          <a:endParaRPr lang="en-US" dirty="0"/>
        </a:p>
      </dgm:t>
    </dgm:pt>
    <dgm:pt modelId="{B53F1D75-A6C6-3446-BF6A-B4271AC7F1A3}" type="parTrans" cxnId="{C64F1D09-D2DA-DA48-96F5-BACFB58F074B}">
      <dgm:prSet/>
      <dgm:spPr/>
      <dgm:t>
        <a:bodyPr/>
        <a:lstStyle/>
        <a:p>
          <a:endParaRPr lang="en-US"/>
        </a:p>
      </dgm:t>
    </dgm:pt>
    <dgm:pt modelId="{A32CEFBA-1741-8D48-8E2B-16568D489950}" type="sibTrans" cxnId="{C64F1D09-D2DA-DA48-96F5-BACFB58F074B}">
      <dgm:prSet/>
      <dgm:spPr/>
      <dgm:t>
        <a:bodyPr/>
        <a:lstStyle/>
        <a:p>
          <a:endParaRPr lang="en-US"/>
        </a:p>
      </dgm:t>
    </dgm:pt>
    <dgm:pt modelId="{7C069B84-0638-4F46-9227-AA711A810EBF}">
      <dgm:prSet phldrT="[Text]"/>
      <dgm:spPr/>
      <dgm:t>
        <a:bodyPr/>
        <a:lstStyle/>
        <a:p>
          <a:r>
            <a:rPr lang="en-US" dirty="0" err="1"/>
            <a:t>Ağciyər</a:t>
          </a:r>
          <a:r>
            <a:rPr lang="en-US" dirty="0"/>
            <a:t> </a:t>
          </a:r>
          <a:r>
            <a:rPr lang="en-US" dirty="0" err="1"/>
            <a:t>auskultasiyası</a:t>
          </a:r>
          <a:r>
            <a:rPr lang="en-US" dirty="0"/>
            <a:t>:</a:t>
          </a:r>
        </a:p>
        <a:p>
          <a:r>
            <a:rPr lang="en-US" dirty="0" err="1"/>
            <a:t>Krepitasiya</a:t>
          </a:r>
          <a:endParaRPr lang="en-US" dirty="0"/>
        </a:p>
        <a:p>
          <a:r>
            <a:rPr lang="en-US" dirty="0" err="1"/>
            <a:t>Yaş</a:t>
          </a:r>
          <a:r>
            <a:rPr lang="en-US" dirty="0"/>
            <a:t> </a:t>
          </a:r>
          <a:r>
            <a:rPr lang="en-US" dirty="0" err="1"/>
            <a:t>xırıltı</a:t>
          </a:r>
          <a:endParaRPr lang="en-US" dirty="0"/>
        </a:p>
        <a:p>
          <a:r>
            <a:rPr lang="en-US" dirty="0" err="1"/>
            <a:t>Sərt</a:t>
          </a:r>
          <a:r>
            <a:rPr lang="en-US" dirty="0"/>
            <a:t> </a:t>
          </a:r>
          <a:r>
            <a:rPr lang="en-US" dirty="0" err="1"/>
            <a:t>tənəffüs</a:t>
          </a:r>
          <a:endParaRPr lang="en-US" dirty="0"/>
        </a:p>
      </dgm:t>
    </dgm:pt>
    <dgm:pt modelId="{98DC8696-ABEA-7047-AA66-266233098849}" type="parTrans" cxnId="{6C5A01A0-39DA-F242-9635-45F44B7932B8}">
      <dgm:prSet/>
      <dgm:spPr/>
      <dgm:t>
        <a:bodyPr/>
        <a:lstStyle/>
        <a:p>
          <a:endParaRPr lang="en-US"/>
        </a:p>
      </dgm:t>
    </dgm:pt>
    <dgm:pt modelId="{FC6A513C-4932-874D-AC43-8C27476206A9}" type="sibTrans" cxnId="{6C5A01A0-39DA-F242-9635-45F44B7932B8}">
      <dgm:prSet/>
      <dgm:spPr/>
      <dgm:t>
        <a:bodyPr/>
        <a:lstStyle/>
        <a:p>
          <a:endParaRPr lang="en-US"/>
        </a:p>
      </dgm:t>
    </dgm:pt>
    <dgm:pt modelId="{67BA4A1F-2FC6-5340-9EAA-7F75B0CDC661}">
      <dgm:prSet/>
      <dgm:spPr/>
      <dgm:t>
        <a:bodyPr/>
        <a:lstStyle/>
        <a:p>
          <a:r>
            <a:rPr lang="en-US" dirty="0"/>
            <a:t>“</a:t>
          </a:r>
          <a:r>
            <a:rPr lang="en-US" dirty="0" err="1"/>
            <a:t>təbilçubuğu</a:t>
          </a:r>
          <a:r>
            <a:rPr lang="en-US" dirty="0"/>
            <a:t>” </a:t>
          </a:r>
          <a:r>
            <a:rPr lang="en-US" dirty="0" err="1"/>
            <a:t>barmaqlıq</a:t>
          </a:r>
          <a:endParaRPr lang="en-US" dirty="0"/>
        </a:p>
      </dgm:t>
    </dgm:pt>
    <dgm:pt modelId="{169EE212-4527-C042-AA12-394FB806C639}" type="parTrans" cxnId="{B1139FCE-F9BF-F34A-913D-2BF9120D4B1C}">
      <dgm:prSet/>
      <dgm:spPr/>
      <dgm:t>
        <a:bodyPr/>
        <a:lstStyle/>
        <a:p>
          <a:endParaRPr lang="en-US"/>
        </a:p>
      </dgm:t>
    </dgm:pt>
    <dgm:pt modelId="{113E2E05-86C1-FF43-9285-48E9B0D76CBB}" type="sibTrans" cxnId="{B1139FCE-F9BF-F34A-913D-2BF9120D4B1C}">
      <dgm:prSet/>
      <dgm:spPr/>
      <dgm:t>
        <a:bodyPr/>
        <a:lstStyle/>
        <a:p>
          <a:endParaRPr lang="en-US"/>
        </a:p>
      </dgm:t>
    </dgm:pt>
    <dgm:pt modelId="{A8F82371-4662-444A-96A1-F4DDE246E317}">
      <dgm:prSet/>
      <dgm:spPr/>
      <dgm:t>
        <a:bodyPr/>
        <a:lstStyle/>
        <a:p>
          <a:r>
            <a:rPr lang="en-US" dirty="0" err="1"/>
            <a:t>sianoz</a:t>
          </a:r>
          <a:endParaRPr lang="en-US" dirty="0"/>
        </a:p>
      </dgm:t>
    </dgm:pt>
    <dgm:pt modelId="{CEEB17F7-65D5-2D4B-91B9-CDE5B665C731}" type="parTrans" cxnId="{8EEB69CA-FB30-C746-805A-53B79094B32B}">
      <dgm:prSet/>
      <dgm:spPr/>
      <dgm:t>
        <a:bodyPr/>
        <a:lstStyle/>
        <a:p>
          <a:endParaRPr lang="en-US"/>
        </a:p>
      </dgm:t>
    </dgm:pt>
    <dgm:pt modelId="{7CD44E81-6F54-6E4A-A5DD-E4F4DCFA26F5}" type="sibTrans" cxnId="{8EEB69CA-FB30-C746-805A-53B79094B32B}">
      <dgm:prSet/>
      <dgm:spPr/>
      <dgm:t>
        <a:bodyPr/>
        <a:lstStyle/>
        <a:p>
          <a:endParaRPr lang="en-US"/>
        </a:p>
      </dgm:t>
    </dgm:pt>
    <dgm:pt modelId="{4681965A-ADAF-1C44-906F-08202690011B}" type="pres">
      <dgm:prSet presAssocID="{3B67FFC1-7827-9749-BB41-4C833F2D2619}" presName="composite" presStyleCnt="0">
        <dgm:presLayoutVars>
          <dgm:chMax val="1"/>
          <dgm:dir/>
          <dgm:resizeHandles val="exact"/>
        </dgm:presLayoutVars>
      </dgm:prSet>
      <dgm:spPr/>
    </dgm:pt>
    <dgm:pt modelId="{5BADDFF5-A3E7-C144-B20B-9453EF5A1F8B}" type="pres">
      <dgm:prSet presAssocID="{3B67FFC1-7827-9749-BB41-4C833F2D2619}" presName="radial" presStyleCnt="0">
        <dgm:presLayoutVars>
          <dgm:animLvl val="ctr"/>
        </dgm:presLayoutVars>
      </dgm:prSet>
      <dgm:spPr/>
    </dgm:pt>
    <dgm:pt modelId="{5838635C-6100-7144-8B87-8C61CDEDC555}" type="pres">
      <dgm:prSet presAssocID="{ADF0BD9F-6AF8-FA40-9DF7-6A98908FF34F}" presName="centerShape" presStyleLbl="vennNode1" presStyleIdx="0" presStyleCnt="7"/>
      <dgm:spPr/>
    </dgm:pt>
    <dgm:pt modelId="{11E9E75D-46CD-E348-A267-209065FB5554}" type="pres">
      <dgm:prSet presAssocID="{1B86DB2F-6D60-894F-A7E8-1D87A5B4287A}" presName="node" presStyleLbl="vennNode1" presStyleIdx="1" presStyleCnt="7">
        <dgm:presLayoutVars>
          <dgm:bulletEnabled val="1"/>
        </dgm:presLayoutVars>
      </dgm:prSet>
      <dgm:spPr/>
    </dgm:pt>
    <dgm:pt modelId="{AA4B5A34-B384-0B4E-B3E5-2A171DF9FAC7}" type="pres">
      <dgm:prSet presAssocID="{5F27B6AC-FA1D-2C44-844C-FC87E65295EB}" presName="node" presStyleLbl="vennNode1" presStyleIdx="2" presStyleCnt="7">
        <dgm:presLayoutVars>
          <dgm:bulletEnabled val="1"/>
        </dgm:presLayoutVars>
      </dgm:prSet>
      <dgm:spPr/>
    </dgm:pt>
    <dgm:pt modelId="{45AFAF5D-4360-0F43-9498-D667F9DBFD65}" type="pres">
      <dgm:prSet presAssocID="{911045A9-96C8-D042-8F92-65FEDC2F9E8E}" presName="node" presStyleLbl="vennNode1" presStyleIdx="3" presStyleCnt="7">
        <dgm:presLayoutVars>
          <dgm:bulletEnabled val="1"/>
        </dgm:presLayoutVars>
      </dgm:prSet>
      <dgm:spPr/>
    </dgm:pt>
    <dgm:pt modelId="{E5EC5EB4-61F0-5B46-A336-CAC70FBD08F3}" type="pres">
      <dgm:prSet presAssocID="{7C069B84-0638-4F46-9227-AA711A810EBF}" presName="node" presStyleLbl="vennNode1" presStyleIdx="4" presStyleCnt="7">
        <dgm:presLayoutVars>
          <dgm:bulletEnabled val="1"/>
        </dgm:presLayoutVars>
      </dgm:prSet>
      <dgm:spPr/>
    </dgm:pt>
    <dgm:pt modelId="{4611FA43-F927-4149-842F-5D91C771DC76}" type="pres">
      <dgm:prSet presAssocID="{67BA4A1F-2FC6-5340-9EAA-7F75B0CDC661}" presName="node" presStyleLbl="vennNode1" presStyleIdx="5" presStyleCnt="7">
        <dgm:presLayoutVars>
          <dgm:bulletEnabled val="1"/>
        </dgm:presLayoutVars>
      </dgm:prSet>
      <dgm:spPr/>
    </dgm:pt>
    <dgm:pt modelId="{20231228-5333-A743-8D46-C87EA091F633}" type="pres">
      <dgm:prSet presAssocID="{A8F82371-4662-444A-96A1-F4DDE246E317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C64F1D09-D2DA-DA48-96F5-BACFB58F074B}" srcId="{ADF0BD9F-6AF8-FA40-9DF7-6A98908FF34F}" destId="{911045A9-96C8-D042-8F92-65FEDC2F9E8E}" srcOrd="2" destOrd="0" parTransId="{B53F1D75-A6C6-3446-BF6A-B4271AC7F1A3}" sibTransId="{A32CEFBA-1741-8D48-8E2B-16568D489950}"/>
    <dgm:cxn modelId="{C3FC110B-CF3B-AE47-A0F9-48608F4CDFEF}" srcId="{3B67FFC1-7827-9749-BB41-4C833F2D2619}" destId="{ADF0BD9F-6AF8-FA40-9DF7-6A98908FF34F}" srcOrd="0" destOrd="0" parTransId="{D788840D-5F84-A340-9DB1-F6411A087B17}" sibTransId="{8987B0AF-2D02-5C45-BB25-0D1BFDAEF98F}"/>
    <dgm:cxn modelId="{451C4F0F-46BC-CE4A-8681-72B8CAD7908F}" srcId="{ADF0BD9F-6AF8-FA40-9DF7-6A98908FF34F}" destId="{5F27B6AC-FA1D-2C44-844C-FC87E65295EB}" srcOrd="1" destOrd="0" parTransId="{234A77A4-AAD0-9246-905C-6DE42C05258E}" sibTransId="{BBFDE1EF-2C25-4F48-AFA3-858D06946E6D}"/>
    <dgm:cxn modelId="{0CD94610-8AEE-F64C-9C2C-4405E03D5525}" type="presOf" srcId="{1B86DB2F-6D60-894F-A7E8-1D87A5B4287A}" destId="{11E9E75D-46CD-E348-A267-209065FB5554}" srcOrd="0" destOrd="0" presId="urn:microsoft.com/office/officeart/2005/8/layout/radial3"/>
    <dgm:cxn modelId="{827D0119-C86E-7D49-8EBD-4F5CD8FE43BA}" type="presOf" srcId="{A8F82371-4662-444A-96A1-F4DDE246E317}" destId="{20231228-5333-A743-8D46-C87EA091F633}" srcOrd="0" destOrd="0" presId="urn:microsoft.com/office/officeart/2005/8/layout/radial3"/>
    <dgm:cxn modelId="{E1FD451D-F642-9040-8A62-1A49463614B9}" type="presOf" srcId="{67BA4A1F-2FC6-5340-9EAA-7F75B0CDC661}" destId="{4611FA43-F927-4149-842F-5D91C771DC76}" srcOrd="0" destOrd="0" presId="urn:microsoft.com/office/officeart/2005/8/layout/radial3"/>
    <dgm:cxn modelId="{2CEE3D43-1473-6E41-8A08-54C4CCEB816E}" type="presOf" srcId="{7C069B84-0638-4F46-9227-AA711A810EBF}" destId="{E5EC5EB4-61F0-5B46-A336-CAC70FBD08F3}" srcOrd="0" destOrd="0" presId="urn:microsoft.com/office/officeart/2005/8/layout/radial3"/>
    <dgm:cxn modelId="{54AC3369-40A2-2F42-AFF7-78B16841EEE6}" srcId="{ADF0BD9F-6AF8-FA40-9DF7-6A98908FF34F}" destId="{1B86DB2F-6D60-894F-A7E8-1D87A5B4287A}" srcOrd="0" destOrd="0" parTransId="{88579463-3005-6D47-AEA6-F586BAE6798E}" sibTransId="{20BF9A06-9683-7649-8C73-F00EA9DC161D}"/>
    <dgm:cxn modelId="{D37C3E6A-E904-2143-B388-A90AB50C3AA1}" type="presOf" srcId="{3B67FFC1-7827-9749-BB41-4C833F2D2619}" destId="{4681965A-ADAF-1C44-906F-08202690011B}" srcOrd="0" destOrd="0" presId="urn:microsoft.com/office/officeart/2005/8/layout/radial3"/>
    <dgm:cxn modelId="{7BCF449E-2484-DE45-80BB-2187FF59ADDD}" type="presOf" srcId="{911045A9-96C8-D042-8F92-65FEDC2F9E8E}" destId="{45AFAF5D-4360-0F43-9498-D667F9DBFD65}" srcOrd="0" destOrd="0" presId="urn:microsoft.com/office/officeart/2005/8/layout/radial3"/>
    <dgm:cxn modelId="{6C5A01A0-39DA-F242-9635-45F44B7932B8}" srcId="{ADF0BD9F-6AF8-FA40-9DF7-6A98908FF34F}" destId="{7C069B84-0638-4F46-9227-AA711A810EBF}" srcOrd="3" destOrd="0" parTransId="{98DC8696-ABEA-7047-AA66-266233098849}" sibTransId="{FC6A513C-4932-874D-AC43-8C27476206A9}"/>
    <dgm:cxn modelId="{60F3E8BB-2E33-1B4B-8964-B5DAD1F53186}" type="presOf" srcId="{ADF0BD9F-6AF8-FA40-9DF7-6A98908FF34F}" destId="{5838635C-6100-7144-8B87-8C61CDEDC555}" srcOrd="0" destOrd="0" presId="urn:microsoft.com/office/officeart/2005/8/layout/radial3"/>
    <dgm:cxn modelId="{8EEB69CA-FB30-C746-805A-53B79094B32B}" srcId="{ADF0BD9F-6AF8-FA40-9DF7-6A98908FF34F}" destId="{A8F82371-4662-444A-96A1-F4DDE246E317}" srcOrd="5" destOrd="0" parTransId="{CEEB17F7-65D5-2D4B-91B9-CDE5B665C731}" sibTransId="{7CD44E81-6F54-6E4A-A5DD-E4F4DCFA26F5}"/>
    <dgm:cxn modelId="{B1139FCE-F9BF-F34A-913D-2BF9120D4B1C}" srcId="{ADF0BD9F-6AF8-FA40-9DF7-6A98908FF34F}" destId="{67BA4A1F-2FC6-5340-9EAA-7F75B0CDC661}" srcOrd="4" destOrd="0" parTransId="{169EE212-4527-C042-AA12-394FB806C639}" sibTransId="{113E2E05-86C1-FF43-9285-48E9B0D76CBB}"/>
    <dgm:cxn modelId="{99329FF3-BA0F-9B4F-9E6C-6E3B1109C79F}" type="presOf" srcId="{5F27B6AC-FA1D-2C44-844C-FC87E65295EB}" destId="{AA4B5A34-B384-0B4E-B3E5-2A171DF9FAC7}" srcOrd="0" destOrd="0" presId="urn:microsoft.com/office/officeart/2005/8/layout/radial3"/>
    <dgm:cxn modelId="{08F5E90E-4B6E-9F40-BCA4-B47127540743}" type="presParOf" srcId="{4681965A-ADAF-1C44-906F-08202690011B}" destId="{5BADDFF5-A3E7-C144-B20B-9453EF5A1F8B}" srcOrd="0" destOrd="0" presId="urn:microsoft.com/office/officeart/2005/8/layout/radial3"/>
    <dgm:cxn modelId="{B2F95F11-AA06-F54C-8D96-717D58192C5C}" type="presParOf" srcId="{5BADDFF5-A3E7-C144-B20B-9453EF5A1F8B}" destId="{5838635C-6100-7144-8B87-8C61CDEDC555}" srcOrd="0" destOrd="0" presId="urn:microsoft.com/office/officeart/2005/8/layout/radial3"/>
    <dgm:cxn modelId="{1B9DA958-B9FA-BE4F-8D72-9C081ACA0D23}" type="presParOf" srcId="{5BADDFF5-A3E7-C144-B20B-9453EF5A1F8B}" destId="{11E9E75D-46CD-E348-A267-209065FB5554}" srcOrd="1" destOrd="0" presId="urn:microsoft.com/office/officeart/2005/8/layout/radial3"/>
    <dgm:cxn modelId="{F955E413-BDC5-B540-8E9A-C0CBB541E4CB}" type="presParOf" srcId="{5BADDFF5-A3E7-C144-B20B-9453EF5A1F8B}" destId="{AA4B5A34-B384-0B4E-B3E5-2A171DF9FAC7}" srcOrd="2" destOrd="0" presId="urn:microsoft.com/office/officeart/2005/8/layout/radial3"/>
    <dgm:cxn modelId="{D79250FB-BEBC-424A-9722-1B92D46FD61C}" type="presParOf" srcId="{5BADDFF5-A3E7-C144-B20B-9453EF5A1F8B}" destId="{45AFAF5D-4360-0F43-9498-D667F9DBFD65}" srcOrd="3" destOrd="0" presId="urn:microsoft.com/office/officeart/2005/8/layout/radial3"/>
    <dgm:cxn modelId="{125BD7D9-9B3D-FF49-A0BB-672A78430FB9}" type="presParOf" srcId="{5BADDFF5-A3E7-C144-B20B-9453EF5A1F8B}" destId="{E5EC5EB4-61F0-5B46-A336-CAC70FBD08F3}" srcOrd="4" destOrd="0" presId="urn:microsoft.com/office/officeart/2005/8/layout/radial3"/>
    <dgm:cxn modelId="{766BB059-5F3B-9E48-8B61-66CD6EA32F25}" type="presParOf" srcId="{5BADDFF5-A3E7-C144-B20B-9453EF5A1F8B}" destId="{4611FA43-F927-4149-842F-5D91C771DC76}" srcOrd="5" destOrd="0" presId="urn:microsoft.com/office/officeart/2005/8/layout/radial3"/>
    <dgm:cxn modelId="{549C82AA-1B5B-6D43-804B-ABF8F640CBC9}" type="presParOf" srcId="{5BADDFF5-A3E7-C144-B20B-9453EF5A1F8B}" destId="{20231228-5333-A743-8D46-C87EA091F63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BC5C18-0F99-2E4D-A50A-E769B6314F17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D2EA0AA-D780-8543-8A8C-E73A4D6B4B2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TƏHLÜKƏNİ DƏYƏRLƏNDIRMƏLİ</a:t>
          </a:r>
        </a:p>
      </dgm:t>
    </dgm:pt>
    <dgm:pt modelId="{E476FA71-611C-B84A-AAF6-86FBD29C30E8}" type="parTrans" cxnId="{D241FAB2-7852-2046-8583-9ABEBC319D7A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96149-3D13-9E4B-99D0-8EB30F0CDBFE}" type="sibTrans" cxnId="{D241FAB2-7852-2046-8583-9ABEBC319D7A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D2C0B8-AA51-114F-A6A1-52D77BF70A0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DƏRHAL MÜDAXİLƏ EHTIYACI </a:t>
          </a:r>
        </a:p>
      </dgm:t>
    </dgm:pt>
    <dgm:pt modelId="{7B3EF39D-0A8B-6146-9290-50D376603298}" type="parTrans" cxnId="{5EA67730-BBC8-B54E-9FE0-4494E1ED6AD5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3EE7E0-BBDE-2F4B-AD09-1800ABE8F424}" type="sibTrans" cxnId="{5EA67730-BBC8-B54E-9FE0-4494E1ED6AD5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9F2C05-96F4-1D4A-9042-761BB0C2D13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400" b="1" dirty="0">
              <a:ln>
                <a:noFill/>
              </a:ln>
              <a:gradFill>
                <a:gsLst>
                  <a:gs pos="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rPr>
            <a:t>ANAMNEZ</a:t>
          </a:r>
        </a:p>
      </dgm:t>
    </dgm:pt>
    <dgm:pt modelId="{1534A457-0E8D-AC42-9D7C-8AE5186B8924}" type="parTrans" cxnId="{284EF536-EFCE-2444-894D-A81E400E9E1C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A1AC3F-C56E-2647-9E37-B73DF905A096}" type="sibTrans" cxnId="{284EF536-EFCE-2444-894D-A81E400E9E1C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F95D3-C3FF-D74B-A142-82B5B99EAD0B}">
      <dgm:prSet custT="1"/>
      <dgm:spPr>
        <a:solidFill>
          <a:srgbClr val="92D050"/>
        </a:solidFill>
      </dgm:spPr>
      <dgm:t>
        <a:bodyPr/>
        <a:lstStyle/>
        <a:p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ƏLAVƏ MÜALİCƏ</a:t>
          </a:r>
        </a:p>
      </dgm:t>
    </dgm:pt>
    <dgm:pt modelId="{27363D56-6F15-A845-A570-34C1BEBD5308}" type="parTrans" cxnId="{F8970A8C-EDCE-F34E-8E77-6C82781C82C8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D91D1-2E9D-0348-9D80-C63B84C109D9}" type="sibTrans" cxnId="{F8970A8C-EDCE-F34E-8E77-6C82781C82C8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1F9DD3-5C6D-C74C-A028-3ED8234F36C4}" type="pres">
      <dgm:prSet presAssocID="{B3BC5C18-0F99-2E4D-A50A-E769B6314F17}" presName="Name0" presStyleCnt="0">
        <dgm:presLayoutVars>
          <dgm:dir/>
          <dgm:animLvl val="lvl"/>
          <dgm:resizeHandles val="exact"/>
        </dgm:presLayoutVars>
      </dgm:prSet>
      <dgm:spPr/>
    </dgm:pt>
    <dgm:pt modelId="{BB110D69-BF03-2F48-AC7F-A03077EE0F41}" type="pres">
      <dgm:prSet presAssocID="{FD2EA0AA-D780-8543-8A8C-E73A4D6B4B2F}" presName="parTxOnly" presStyleLbl="node1" presStyleIdx="0" presStyleCnt="4" custScaleX="100120">
        <dgm:presLayoutVars>
          <dgm:chMax val="0"/>
          <dgm:chPref val="0"/>
          <dgm:bulletEnabled val="1"/>
        </dgm:presLayoutVars>
      </dgm:prSet>
      <dgm:spPr/>
    </dgm:pt>
    <dgm:pt modelId="{F9663600-7503-DF4C-81B8-F986A74F0E5D}" type="pres">
      <dgm:prSet presAssocID="{A5296149-3D13-9E4B-99D0-8EB30F0CDBFE}" presName="parTxOnlySpace" presStyleCnt="0"/>
      <dgm:spPr/>
    </dgm:pt>
    <dgm:pt modelId="{A451B0C9-A416-054F-B673-81F1AFD2705C}" type="pres">
      <dgm:prSet presAssocID="{79D2C0B8-AA51-114F-A6A1-52D77BF70A0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FDF30C3-3666-D047-A2EA-33C1EA2E5975}" type="pres">
      <dgm:prSet presAssocID="{213EE7E0-BBDE-2F4B-AD09-1800ABE8F424}" presName="parTxOnlySpace" presStyleCnt="0"/>
      <dgm:spPr/>
    </dgm:pt>
    <dgm:pt modelId="{10DBA0DC-3A06-704C-9F4F-A604D3B7102E}" type="pres">
      <dgm:prSet presAssocID="{889F2C05-96F4-1D4A-9042-761BB0C2D13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23DD7F7-94D4-AA4F-8781-460A921EA5A5}" type="pres">
      <dgm:prSet presAssocID="{69A1AC3F-C56E-2647-9E37-B73DF905A096}" presName="parTxOnlySpace" presStyleCnt="0"/>
      <dgm:spPr/>
    </dgm:pt>
    <dgm:pt modelId="{136A853A-DFC6-9B45-A27D-627B7BDB51CE}" type="pres">
      <dgm:prSet presAssocID="{195F95D3-C3FF-D74B-A142-82B5B99EAD0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2A10302-0872-184E-97DF-F4697C80FF08}" type="presOf" srcId="{FD2EA0AA-D780-8543-8A8C-E73A4D6B4B2F}" destId="{BB110D69-BF03-2F48-AC7F-A03077EE0F41}" srcOrd="0" destOrd="0" presId="urn:microsoft.com/office/officeart/2005/8/layout/chevron1"/>
    <dgm:cxn modelId="{A0800523-4CE6-EA40-8855-4274B507F5FA}" type="presOf" srcId="{B3BC5C18-0F99-2E4D-A50A-E769B6314F17}" destId="{2F1F9DD3-5C6D-C74C-A028-3ED8234F36C4}" srcOrd="0" destOrd="0" presId="urn:microsoft.com/office/officeart/2005/8/layout/chevron1"/>
    <dgm:cxn modelId="{5EA67730-BBC8-B54E-9FE0-4494E1ED6AD5}" srcId="{B3BC5C18-0F99-2E4D-A50A-E769B6314F17}" destId="{79D2C0B8-AA51-114F-A6A1-52D77BF70A0D}" srcOrd="1" destOrd="0" parTransId="{7B3EF39D-0A8B-6146-9290-50D376603298}" sibTransId="{213EE7E0-BBDE-2F4B-AD09-1800ABE8F424}"/>
    <dgm:cxn modelId="{284EF536-EFCE-2444-894D-A81E400E9E1C}" srcId="{B3BC5C18-0F99-2E4D-A50A-E769B6314F17}" destId="{889F2C05-96F4-1D4A-9042-761BB0C2D13B}" srcOrd="2" destOrd="0" parTransId="{1534A457-0E8D-AC42-9D7C-8AE5186B8924}" sibTransId="{69A1AC3F-C56E-2647-9E37-B73DF905A096}"/>
    <dgm:cxn modelId="{C9EBE461-5000-4945-A420-3D6376E961CC}" type="presOf" srcId="{195F95D3-C3FF-D74B-A142-82B5B99EAD0B}" destId="{136A853A-DFC6-9B45-A27D-627B7BDB51CE}" srcOrd="0" destOrd="0" presId="urn:microsoft.com/office/officeart/2005/8/layout/chevron1"/>
    <dgm:cxn modelId="{403B416F-DE46-F249-B3C0-1FEC3A8F3012}" type="presOf" srcId="{889F2C05-96F4-1D4A-9042-761BB0C2D13B}" destId="{10DBA0DC-3A06-704C-9F4F-A604D3B7102E}" srcOrd="0" destOrd="0" presId="urn:microsoft.com/office/officeart/2005/8/layout/chevron1"/>
    <dgm:cxn modelId="{F8970A8C-EDCE-F34E-8E77-6C82781C82C8}" srcId="{B3BC5C18-0F99-2E4D-A50A-E769B6314F17}" destId="{195F95D3-C3FF-D74B-A142-82B5B99EAD0B}" srcOrd="3" destOrd="0" parTransId="{27363D56-6F15-A845-A570-34C1BEBD5308}" sibTransId="{E21D91D1-2E9D-0348-9D80-C63B84C109D9}"/>
    <dgm:cxn modelId="{D241FAB2-7852-2046-8583-9ABEBC319D7A}" srcId="{B3BC5C18-0F99-2E4D-A50A-E769B6314F17}" destId="{FD2EA0AA-D780-8543-8A8C-E73A4D6B4B2F}" srcOrd="0" destOrd="0" parTransId="{E476FA71-611C-B84A-AAF6-86FBD29C30E8}" sibTransId="{A5296149-3D13-9E4B-99D0-8EB30F0CDBFE}"/>
    <dgm:cxn modelId="{E43F28B3-F32B-2E42-9A3A-96DBD8DD7FB4}" type="presOf" srcId="{79D2C0B8-AA51-114F-A6A1-52D77BF70A0D}" destId="{A451B0C9-A416-054F-B673-81F1AFD2705C}" srcOrd="0" destOrd="0" presId="urn:microsoft.com/office/officeart/2005/8/layout/chevron1"/>
    <dgm:cxn modelId="{CEBC0BE8-7763-444F-A644-0202E33A6334}" type="presParOf" srcId="{2F1F9DD3-5C6D-C74C-A028-3ED8234F36C4}" destId="{BB110D69-BF03-2F48-AC7F-A03077EE0F41}" srcOrd="0" destOrd="0" presId="urn:microsoft.com/office/officeart/2005/8/layout/chevron1"/>
    <dgm:cxn modelId="{67105B96-D378-A74E-9E78-7D8747582D8F}" type="presParOf" srcId="{2F1F9DD3-5C6D-C74C-A028-3ED8234F36C4}" destId="{F9663600-7503-DF4C-81B8-F986A74F0E5D}" srcOrd="1" destOrd="0" presId="urn:microsoft.com/office/officeart/2005/8/layout/chevron1"/>
    <dgm:cxn modelId="{89AE525C-161E-ED46-863D-54D76263A5DF}" type="presParOf" srcId="{2F1F9DD3-5C6D-C74C-A028-3ED8234F36C4}" destId="{A451B0C9-A416-054F-B673-81F1AFD2705C}" srcOrd="2" destOrd="0" presId="urn:microsoft.com/office/officeart/2005/8/layout/chevron1"/>
    <dgm:cxn modelId="{A7FFBFF0-FACB-014F-B150-1B1E763F8C10}" type="presParOf" srcId="{2F1F9DD3-5C6D-C74C-A028-3ED8234F36C4}" destId="{AFDF30C3-3666-D047-A2EA-33C1EA2E5975}" srcOrd="3" destOrd="0" presId="urn:microsoft.com/office/officeart/2005/8/layout/chevron1"/>
    <dgm:cxn modelId="{61037150-E23F-014C-BACE-0056758AC0DD}" type="presParOf" srcId="{2F1F9DD3-5C6D-C74C-A028-3ED8234F36C4}" destId="{10DBA0DC-3A06-704C-9F4F-A604D3B7102E}" srcOrd="4" destOrd="0" presId="urn:microsoft.com/office/officeart/2005/8/layout/chevron1"/>
    <dgm:cxn modelId="{A42EAACF-D0A9-9C40-9ACF-A14296CA1BDD}" type="presParOf" srcId="{2F1F9DD3-5C6D-C74C-A028-3ED8234F36C4}" destId="{023DD7F7-94D4-AA4F-8781-460A921EA5A5}" srcOrd="5" destOrd="0" presId="urn:microsoft.com/office/officeart/2005/8/layout/chevron1"/>
    <dgm:cxn modelId="{366EC180-151B-7E4F-A0A8-80583C9A5140}" type="presParOf" srcId="{2F1F9DD3-5C6D-C74C-A028-3ED8234F36C4}" destId="{136A853A-DFC6-9B45-A27D-627B7BDB51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7FF2D-67AB-DD42-9121-7DBCE49B9EFE}">
      <dsp:nvSpPr>
        <dsp:cNvPr id="0" name=""/>
        <dsp:cNvSpPr/>
      </dsp:nvSpPr>
      <dsp:spPr>
        <a:xfrm>
          <a:off x="131769" y="0"/>
          <a:ext cx="3552238" cy="150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RESPİRATOR</a:t>
          </a:r>
        </a:p>
      </dsp:txBody>
      <dsp:txXfrm>
        <a:off x="131769" y="0"/>
        <a:ext cx="3552238" cy="150658"/>
      </dsp:txXfrm>
    </dsp:sp>
    <dsp:sp modelId="{989FB62F-9D1D-C549-AF97-57C7473E7855}">
      <dsp:nvSpPr>
        <dsp:cNvPr id="0" name=""/>
        <dsp:cNvSpPr/>
      </dsp:nvSpPr>
      <dsp:spPr>
        <a:xfrm>
          <a:off x="1" y="402036"/>
          <a:ext cx="3455997" cy="236610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63CAD-4363-A044-B275-AA9411D03D6D}">
      <dsp:nvSpPr>
        <dsp:cNvPr id="0" name=""/>
        <dsp:cNvSpPr/>
      </dsp:nvSpPr>
      <dsp:spPr>
        <a:xfrm>
          <a:off x="7507179" y="0"/>
          <a:ext cx="2209391" cy="33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ÜRƏK MƏNŞƏLİ</a:t>
          </a:r>
        </a:p>
      </dsp:txBody>
      <dsp:txXfrm>
        <a:off x="7507179" y="0"/>
        <a:ext cx="2209391" cy="331408"/>
      </dsp:txXfrm>
    </dsp:sp>
    <dsp:sp modelId="{731218A8-A484-364A-BCA1-B52D23B12A04}">
      <dsp:nvSpPr>
        <dsp:cNvPr id="0" name=""/>
        <dsp:cNvSpPr/>
      </dsp:nvSpPr>
      <dsp:spPr>
        <a:xfrm>
          <a:off x="6523160" y="401594"/>
          <a:ext cx="3478731" cy="236696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757A0-C497-0943-9F93-A5CA37919546}">
      <dsp:nvSpPr>
        <dsp:cNvPr id="0" name=""/>
        <dsp:cNvSpPr/>
      </dsp:nvSpPr>
      <dsp:spPr>
        <a:xfrm>
          <a:off x="0" y="2793557"/>
          <a:ext cx="3397249" cy="36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NEYROMUSKULYATOR</a:t>
          </a:r>
        </a:p>
      </dsp:txBody>
      <dsp:txXfrm>
        <a:off x="0" y="2793557"/>
        <a:ext cx="3397249" cy="360095"/>
      </dsp:txXfrm>
    </dsp:sp>
    <dsp:sp modelId="{5F938EDF-59D1-0F40-90CC-F7F72437D08F}">
      <dsp:nvSpPr>
        <dsp:cNvPr id="0" name=""/>
        <dsp:cNvSpPr/>
      </dsp:nvSpPr>
      <dsp:spPr>
        <a:xfrm>
          <a:off x="0" y="3197806"/>
          <a:ext cx="3496031" cy="236617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F2B2B-7B92-E540-A8AF-E6940001F158}">
      <dsp:nvSpPr>
        <dsp:cNvPr id="0" name=""/>
        <dsp:cNvSpPr/>
      </dsp:nvSpPr>
      <dsp:spPr>
        <a:xfrm>
          <a:off x="7179482" y="2761881"/>
          <a:ext cx="2209391" cy="33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PSİXOLOJİ</a:t>
          </a:r>
        </a:p>
      </dsp:txBody>
      <dsp:txXfrm>
        <a:off x="7179482" y="2761881"/>
        <a:ext cx="2209391" cy="331408"/>
      </dsp:txXfrm>
    </dsp:sp>
    <dsp:sp modelId="{F48101F7-391A-1343-AE9D-EFDB7F308E2E}">
      <dsp:nvSpPr>
        <dsp:cNvPr id="0" name=""/>
        <dsp:cNvSpPr/>
      </dsp:nvSpPr>
      <dsp:spPr>
        <a:xfrm>
          <a:off x="6543476" y="3197804"/>
          <a:ext cx="3496031" cy="23670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8635C-6100-7144-8B87-8C61CDEDC555}">
      <dsp:nvSpPr>
        <dsp:cNvPr id="0" name=""/>
        <dsp:cNvSpPr/>
      </dsp:nvSpPr>
      <dsp:spPr>
        <a:xfrm>
          <a:off x="2661598" y="1383992"/>
          <a:ext cx="3447841" cy="34478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Müayinə</a:t>
          </a:r>
          <a:r>
            <a:rPr lang="en-US" sz="4400" kern="1200" dirty="0"/>
            <a:t> </a:t>
          </a:r>
          <a:r>
            <a:rPr lang="en-US" sz="4400" kern="1200" dirty="0" err="1"/>
            <a:t>və</a:t>
          </a:r>
          <a:r>
            <a:rPr lang="en-US" sz="4400" kern="1200" dirty="0"/>
            <a:t> </a:t>
          </a:r>
          <a:r>
            <a:rPr lang="en-US" sz="4400" kern="1200" dirty="0" err="1"/>
            <a:t>inspeksiya</a:t>
          </a:r>
          <a:endParaRPr lang="en-US" sz="4400" kern="1200" dirty="0"/>
        </a:p>
      </dsp:txBody>
      <dsp:txXfrm>
        <a:off x="3166523" y="1888917"/>
        <a:ext cx="2437991" cy="2437991"/>
      </dsp:txXfrm>
    </dsp:sp>
    <dsp:sp modelId="{11E9E75D-46CD-E348-A267-209065FB5554}">
      <dsp:nvSpPr>
        <dsp:cNvPr id="0" name=""/>
        <dsp:cNvSpPr/>
      </dsp:nvSpPr>
      <dsp:spPr>
        <a:xfrm>
          <a:off x="3523559" y="615"/>
          <a:ext cx="1723920" cy="1723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Tənəffüs</a:t>
          </a:r>
          <a:r>
            <a:rPr lang="en-US" sz="1200" kern="1200" dirty="0"/>
            <a:t> </a:t>
          </a:r>
          <a:r>
            <a:rPr lang="en-US" sz="1200" kern="1200" dirty="0" err="1"/>
            <a:t>paterni</a:t>
          </a:r>
          <a:r>
            <a:rPr lang="en-US" sz="1200" kern="1200" dirty="0"/>
            <a:t>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Kussmaul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Ceyns-toks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Biot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paradoksal</a:t>
          </a:r>
          <a:endParaRPr lang="en-US" sz="1200" kern="1200" dirty="0"/>
        </a:p>
      </dsp:txBody>
      <dsp:txXfrm>
        <a:off x="3776021" y="253077"/>
        <a:ext cx="1218996" cy="1218996"/>
      </dsp:txXfrm>
    </dsp:sp>
    <dsp:sp modelId="{AA4B5A34-B384-0B4E-B3E5-2A171DF9FAC7}">
      <dsp:nvSpPr>
        <dsp:cNvPr id="0" name=""/>
        <dsp:cNvSpPr/>
      </dsp:nvSpPr>
      <dsp:spPr>
        <a:xfrm>
          <a:off x="5468078" y="1123284"/>
          <a:ext cx="1723920" cy="1723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Ürək</a:t>
          </a:r>
          <a:r>
            <a:rPr lang="en-US" sz="1200" kern="1200" dirty="0"/>
            <a:t> </a:t>
          </a:r>
          <a:r>
            <a:rPr lang="en-US" sz="1200" kern="1200" dirty="0" err="1"/>
            <a:t>auskultasiyası</a:t>
          </a:r>
          <a:endParaRPr lang="en-US" sz="1200" kern="1200" dirty="0"/>
        </a:p>
      </dsp:txBody>
      <dsp:txXfrm>
        <a:off x="5720540" y="1375746"/>
        <a:ext cx="1218996" cy="1218996"/>
      </dsp:txXfrm>
    </dsp:sp>
    <dsp:sp modelId="{45AFAF5D-4360-0F43-9498-D667F9DBFD65}">
      <dsp:nvSpPr>
        <dsp:cNvPr id="0" name=""/>
        <dsp:cNvSpPr/>
      </dsp:nvSpPr>
      <dsp:spPr>
        <a:xfrm>
          <a:off x="5468078" y="3368621"/>
          <a:ext cx="1723920" cy="1723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Hepatoyuqulyar</a:t>
          </a:r>
          <a:r>
            <a:rPr lang="en-US" sz="1200" kern="1200" dirty="0"/>
            <a:t> </a:t>
          </a:r>
          <a:r>
            <a:rPr lang="en-US" sz="1200" kern="1200" dirty="0" err="1"/>
            <a:t>reflyuks</a:t>
          </a:r>
          <a:endParaRPr lang="en-US" sz="1200" kern="1200" dirty="0"/>
        </a:p>
      </dsp:txBody>
      <dsp:txXfrm>
        <a:off x="5720540" y="3621083"/>
        <a:ext cx="1218996" cy="1218996"/>
      </dsp:txXfrm>
    </dsp:sp>
    <dsp:sp modelId="{E5EC5EB4-61F0-5B46-A336-CAC70FBD08F3}">
      <dsp:nvSpPr>
        <dsp:cNvPr id="0" name=""/>
        <dsp:cNvSpPr/>
      </dsp:nvSpPr>
      <dsp:spPr>
        <a:xfrm>
          <a:off x="3523559" y="4491290"/>
          <a:ext cx="1723920" cy="1723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Ağciyər</a:t>
          </a:r>
          <a:r>
            <a:rPr lang="en-US" sz="1200" kern="1200" dirty="0"/>
            <a:t> </a:t>
          </a:r>
          <a:r>
            <a:rPr lang="en-US" sz="1200" kern="1200" dirty="0" err="1"/>
            <a:t>auskultasiyası</a:t>
          </a:r>
          <a:r>
            <a:rPr lang="en-US" sz="1200" kern="1200" dirty="0"/>
            <a:t>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Krepitasiya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Yaş</a:t>
          </a:r>
          <a:r>
            <a:rPr lang="en-US" sz="1200" kern="1200" dirty="0"/>
            <a:t> </a:t>
          </a:r>
          <a:r>
            <a:rPr lang="en-US" sz="1200" kern="1200" dirty="0" err="1"/>
            <a:t>xırıltı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Sərt</a:t>
          </a:r>
          <a:r>
            <a:rPr lang="en-US" sz="1200" kern="1200" dirty="0"/>
            <a:t> </a:t>
          </a:r>
          <a:r>
            <a:rPr lang="en-US" sz="1200" kern="1200" dirty="0" err="1"/>
            <a:t>tənəffüs</a:t>
          </a:r>
          <a:endParaRPr lang="en-US" sz="1200" kern="1200" dirty="0"/>
        </a:p>
      </dsp:txBody>
      <dsp:txXfrm>
        <a:off x="3776021" y="4743752"/>
        <a:ext cx="1218996" cy="1218996"/>
      </dsp:txXfrm>
    </dsp:sp>
    <dsp:sp modelId="{4611FA43-F927-4149-842F-5D91C771DC76}">
      <dsp:nvSpPr>
        <dsp:cNvPr id="0" name=""/>
        <dsp:cNvSpPr/>
      </dsp:nvSpPr>
      <dsp:spPr>
        <a:xfrm>
          <a:off x="1579039" y="3368621"/>
          <a:ext cx="1723920" cy="1723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“</a:t>
          </a:r>
          <a:r>
            <a:rPr lang="en-US" sz="1200" kern="1200" dirty="0" err="1"/>
            <a:t>təbilçubuğu</a:t>
          </a:r>
          <a:r>
            <a:rPr lang="en-US" sz="1200" kern="1200" dirty="0"/>
            <a:t>” </a:t>
          </a:r>
          <a:r>
            <a:rPr lang="en-US" sz="1200" kern="1200" dirty="0" err="1"/>
            <a:t>barmaqlıq</a:t>
          </a:r>
          <a:endParaRPr lang="en-US" sz="1200" kern="1200" dirty="0"/>
        </a:p>
      </dsp:txBody>
      <dsp:txXfrm>
        <a:off x="1831501" y="3621083"/>
        <a:ext cx="1218996" cy="1218996"/>
      </dsp:txXfrm>
    </dsp:sp>
    <dsp:sp modelId="{20231228-5333-A743-8D46-C87EA091F633}">
      <dsp:nvSpPr>
        <dsp:cNvPr id="0" name=""/>
        <dsp:cNvSpPr/>
      </dsp:nvSpPr>
      <dsp:spPr>
        <a:xfrm>
          <a:off x="1579039" y="1123284"/>
          <a:ext cx="1723920" cy="1723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sianoz</a:t>
          </a:r>
          <a:endParaRPr lang="en-US" sz="1200" kern="1200" dirty="0"/>
        </a:p>
      </dsp:txBody>
      <dsp:txXfrm>
        <a:off x="1831501" y="1375746"/>
        <a:ext cx="1218996" cy="12189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10D69-BF03-2F48-AC7F-A03077EE0F41}">
      <dsp:nvSpPr>
        <dsp:cNvPr id="0" name=""/>
        <dsp:cNvSpPr/>
      </dsp:nvSpPr>
      <dsp:spPr>
        <a:xfrm>
          <a:off x="3560" y="2270629"/>
          <a:ext cx="3188549" cy="1273891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TƏHLÜKƏNİ DƏYƏRLƏNDIRMƏLİ</a:t>
          </a:r>
        </a:p>
      </dsp:txBody>
      <dsp:txXfrm>
        <a:off x="640506" y="2270629"/>
        <a:ext cx="1914658" cy="1273891"/>
      </dsp:txXfrm>
    </dsp:sp>
    <dsp:sp modelId="{A451B0C9-A416-054F-B673-81F1AFD2705C}">
      <dsp:nvSpPr>
        <dsp:cNvPr id="0" name=""/>
        <dsp:cNvSpPr/>
      </dsp:nvSpPr>
      <dsp:spPr>
        <a:xfrm>
          <a:off x="2873636" y="2270629"/>
          <a:ext cx="3184727" cy="1273891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DƏRHAL MÜDAXİLƏ EHTIYACI </a:t>
          </a:r>
        </a:p>
      </dsp:txBody>
      <dsp:txXfrm>
        <a:off x="3510582" y="2270629"/>
        <a:ext cx="1910836" cy="1273891"/>
      </dsp:txXfrm>
    </dsp:sp>
    <dsp:sp modelId="{10DBA0DC-3A06-704C-9F4F-A604D3B7102E}">
      <dsp:nvSpPr>
        <dsp:cNvPr id="0" name=""/>
        <dsp:cNvSpPr/>
      </dsp:nvSpPr>
      <dsp:spPr>
        <a:xfrm>
          <a:off x="5739891" y="2270629"/>
          <a:ext cx="3184727" cy="1273891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>
                <a:noFill/>
              </a:ln>
              <a:gradFill>
                <a:gsLst>
                  <a:gs pos="0">
                    <a:schemeClr val="tx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rPr>
            <a:t>ANAMNEZ</a:t>
          </a:r>
        </a:p>
      </dsp:txBody>
      <dsp:txXfrm>
        <a:off x="6376837" y="2270629"/>
        <a:ext cx="1910836" cy="1273891"/>
      </dsp:txXfrm>
    </dsp:sp>
    <dsp:sp modelId="{136A853A-DFC6-9B45-A27D-627B7BDB51CE}">
      <dsp:nvSpPr>
        <dsp:cNvPr id="0" name=""/>
        <dsp:cNvSpPr/>
      </dsp:nvSpPr>
      <dsp:spPr>
        <a:xfrm>
          <a:off x="8606146" y="2270629"/>
          <a:ext cx="3184727" cy="1273891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ƏLAVƏ MÜALİCƏ</a:t>
          </a:r>
        </a:p>
      </dsp:txBody>
      <dsp:txXfrm>
        <a:off x="9243092" y="2270629"/>
        <a:ext cx="1910836" cy="1273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DA98-5CF6-F54D-921C-2E7975B8C54D}" type="datetimeFigureOut">
              <a:rPr lang="en-AZ" smtClean="0"/>
              <a:t>4/1/23</a:t>
            </a:fld>
            <a:endParaRPr lang="en-A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3429A-7342-EC41-AE62-05F86FA73A2E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12297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68275-EA47-D247-95EC-0AAFFB9EBD24}" type="slidenum">
              <a:rPr lang="en-AZ" smtClean="0"/>
              <a:t>1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83155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Nəfəs</a:t>
            </a:r>
            <a:r>
              <a:rPr lang="en-US" dirty="0"/>
              <a:t> </a:t>
            </a:r>
            <a:r>
              <a:rPr lang="en-US" dirty="0" err="1"/>
              <a:t>darlığı</a:t>
            </a:r>
            <a:r>
              <a:rPr lang="en-US" dirty="0"/>
              <a:t> </a:t>
            </a:r>
            <a:r>
              <a:rPr lang="en-US" dirty="0" err="1"/>
              <a:t>olaraq</a:t>
            </a:r>
            <a:r>
              <a:rPr lang="en-US" dirty="0"/>
              <a:t> </a:t>
            </a:r>
            <a:r>
              <a:rPr lang="en-US" dirty="0" err="1"/>
              <a:t>adlandırılan</a:t>
            </a:r>
            <a:r>
              <a:rPr lang="en-US" dirty="0"/>
              <a:t> </a:t>
            </a:r>
            <a:r>
              <a:rPr lang="en-US" dirty="0" err="1"/>
              <a:t>dispne</a:t>
            </a:r>
            <a:r>
              <a:rPr lang="en-US" dirty="0"/>
              <a:t>, </a:t>
            </a:r>
            <a:r>
              <a:rPr lang="en-US" dirty="0" err="1"/>
              <a:t>müxtəlif</a:t>
            </a:r>
            <a:r>
              <a:rPr lang="en-US" dirty="0"/>
              <a:t> </a:t>
            </a:r>
            <a:r>
              <a:rPr lang="en-US" dirty="0" err="1"/>
              <a:t>intensivlikdə</a:t>
            </a:r>
            <a:r>
              <a:rPr lang="en-US" dirty="0"/>
              <a:t> </a:t>
            </a:r>
            <a:r>
              <a:rPr lang="en-US" dirty="0" err="1"/>
              <a:t>müxtəlif</a:t>
            </a:r>
            <a:r>
              <a:rPr lang="en-US" dirty="0"/>
              <a:t> </a:t>
            </a:r>
            <a:r>
              <a:rPr lang="en-US" dirty="0" err="1"/>
              <a:t>hisslərdən</a:t>
            </a:r>
            <a:r>
              <a:rPr lang="en-US" dirty="0"/>
              <a:t> </a:t>
            </a:r>
            <a:r>
              <a:rPr lang="en-US" dirty="0" err="1"/>
              <a:t>ibarət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narahat</a:t>
            </a:r>
            <a:r>
              <a:rPr lang="en-US" dirty="0"/>
              <a:t> </a:t>
            </a:r>
            <a:r>
              <a:rPr lang="en-US" dirty="0" err="1"/>
              <a:t>nəfəsin</a:t>
            </a:r>
            <a:r>
              <a:rPr lang="en-US" dirty="0"/>
              <a:t> </a:t>
            </a:r>
            <a:r>
              <a:rPr lang="en-US" dirty="0" err="1"/>
              <a:t>subyektiv</a:t>
            </a:r>
            <a:r>
              <a:rPr lang="en-US" dirty="0"/>
              <a:t> </a:t>
            </a:r>
            <a:r>
              <a:rPr lang="en-US" dirty="0" err="1"/>
              <a:t>hissidir</a:t>
            </a:r>
            <a:r>
              <a:rPr lang="en-US" dirty="0"/>
              <a:t>.</a:t>
            </a:r>
            <a:endParaRPr lang="e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3429A-7342-EC41-AE62-05F86FA73A2E}" type="slidenum">
              <a:rPr lang="en-AZ" smtClean="0"/>
              <a:t>2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45932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Nəfəs</a:t>
            </a:r>
            <a:r>
              <a:rPr lang="en-US" dirty="0"/>
              <a:t> </a:t>
            </a:r>
            <a:r>
              <a:rPr lang="en-US" dirty="0" err="1"/>
              <a:t>darlığı</a:t>
            </a:r>
            <a:r>
              <a:rPr lang="en-US" dirty="0"/>
              <a:t> </a:t>
            </a:r>
            <a:r>
              <a:rPr lang="en-US" dirty="0" err="1"/>
              <a:t>xəstəliyin</a:t>
            </a:r>
            <a:r>
              <a:rPr lang="en-US" dirty="0"/>
              <a:t> </a:t>
            </a:r>
            <a:r>
              <a:rPr lang="en-US" dirty="0" err="1"/>
              <a:t>özü</a:t>
            </a:r>
            <a:r>
              <a:rPr lang="en-US" dirty="0"/>
              <a:t> </a:t>
            </a:r>
            <a:r>
              <a:rPr lang="en-US" dirty="0" err="1"/>
              <a:t>deyil</a:t>
            </a:r>
            <a:r>
              <a:rPr lang="en-US" dirty="0"/>
              <a:t>, </a:t>
            </a:r>
            <a:r>
              <a:rPr lang="en-US" dirty="0" err="1"/>
              <a:t>xəstəliyin</a:t>
            </a:r>
            <a:r>
              <a:rPr lang="en-US" dirty="0"/>
              <a:t> </a:t>
            </a:r>
            <a:r>
              <a:rPr lang="en-US" dirty="0" err="1"/>
              <a:t>əlamətidir</a:t>
            </a:r>
            <a:r>
              <a:rPr lang="en-US" dirty="0"/>
              <a:t>. </a:t>
            </a:r>
            <a:r>
              <a:rPr lang="en-US" dirty="0" err="1"/>
              <a:t>Nəfəs</a:t>
            </a:r>
            <a:r>
              <a:rPr lang="en-US" dirty="0"/>
              <a:t> </a:t>
            </a:r>
            <a:r>
              <a:rPr lang="en-US" dirty="0" err="1"/>
              <a:t>darlığı</a:t>
            </a:r>
            <a:r>
              <a:rPr lang="en-US" dirty="0"/>
              <a:t> </a:t>
            </a:r>
            <a:r>
              <a:rPr lang="en-US" dirty="0" err="1"/>
              <a:t>həm</a:t>
            </a:r>
            <a:r>
              <a:rPr lang="en-US" dirty="0"/>
              <a:t> </a:t>
            </a:r>
            <a:r>
              <a:rPr lang="en-US" dirty="0" err="1"/>
              <a:t>kəskin</a:t>
            </a:r>
            <a:r>
              <a:rPr lang="en-US" dirty="0"/>
              <a:t>, </a:t>
            </a:r>
            <a:r>
              <a:rPr lang="en-US" dirty="0" err="1"/>
              <a:t>həm</a:t>
            </a:r>
            <a:r>
              <a:rPr lang="en-US" dirty="0"/>
              <a:t> </a:t>
            </a:r>
            <a:r>
              <a:rPr lang="en-US" dirty="0" err="1"/>
              <a:t>də</a:t>
            </a:r>
            <a:r>
              <a:rPr lang="en-US" dirty="0"/>
              <a:t> </a:t>
            </a:r>
            <a:r>
              <a:rPr lang="en-US" dirty="0" err="1"/>
              <a:t>xroniki</a:t>
            </a:r>
            <a:r>
              <a:rPr lang="en-US" dirty="0"/>
              <a:t> ola </a:t>
            </a:r>
            <a:r>
              <a:rPr lang="en-US" dirty="0" err="1"/>
              <a:t>bilər</a:t>
            </a:r>
            <a:r>
              <a:rPr lang="en-US" dirty="0"/>
              <a:t>, </a:t>
            </a:r>
            <a:r>
              <a:rPr lang="en-US" dirty="0" err="1"/>
              <a:t>kəskin</a:t>
            </a:r>
            <a:r>
              <a:rPr lang="en-US" dirty="0"/>
              <a:t> </a:t>
            </a:r>
            <a:r>
              <a:rPr lang="en-US" dirty="0" err="1"/>
              <a:t>saatlarla</a:t>
            </a:r>
            <a:r>
              <a:rPr lang="en-US" dirty="0"/>
              <a:t> </a:t>
            </a:r>
            <a:r>
              <a:rPr lang="en-US" dirty="0" err="1"/>
              <a:t>günlər</a:t>
            </a:r>
            <a:r>
              <a:rPr lang="en-US" dirty="0"/>
              <a:t> </a:t>
            </a:r>
            <a:r>
              <a:rPr lang="en-US" dirty="0" err="1"/>
              <a:t>ərzində</a:t>
            </a:r>
            <a:r>
              <a:rPr lang="en-US" dirty="0"/>
              <a:t> </a:t>
            </a:r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4-8 </a:t>
            </a:r>
            <a:r>
              <a:rPr lang="en-US" dirty="0" err="1"/>
              <a:t>həftədən</a:t>
            </a:r>
            <a:r>
              <a:rPr lang="en-US" dirty="0"/>
              <a:t> </a:t>
            </a:r>
            <a:r>
              <a:rPr lang="en-US" dirty="0" err="1"/>
              <a:t>çox</a:t>
            </a:r>
            <a:r>
              <a:rPr lang="en-US" dirty="0"/>
              <a:t> </a:t>
            </a:r>
            <a:r>
              <a:rPr lang="en-US" dirty="0" err="1"/>
              <a:t>davam</a:t>
            </a:r>
            <a:r>
              <a:rPr lang="en-US" dirty="0"/>
              <a:t> </a:t>
            </a:r>
            <a:r>
              <a:rPr lang="en-US" dirty="0" err="1"/>
              <a:t>edən</a:t>
            </a:r>
            <a:r>
              <a:rPr lang="en-US" dirty="0"/>
              <a:t> </a:t>
            </a:r>
            <a:r>
              <a:rPr lang="en-US" dirty="0" err="1"/>
              <a:t>xroniki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</a:t>
            </a:r>
            <a:endParaRPr lang="e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3429A-7342-EC41-AE62-05F86FA73A2E}" type="slidenum">
              <a:rPr lang="en-AZ" smtClean="0"/>
              <a:t>3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89604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2005-ci </a:t>
            </a:r>
            <a:r>
              <a:rPr lang="en-US" dirty="0" err="1"/>
              <a:t>ildən</a:t>
            </a:r>
            <a:r>
              <a:rPr lang="en-US" dirty="0"/>
              <a:t> 2014-cü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qədər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Milli </a:t>
            </a:r>
            <a:r>
              <a:rPr lang="en-US" dirty="0" err="1"/>
              <a:t>Xəstəxananın</a:t>
            </a:r>
            <a:r>
              <a:rPr lang="en-US" dirty="0"/>
              <a:t> Ambulator </a:t>
            </a:r>
            <a:r>
              <a:rPr lang="en-US" dirty="0" err="1"/>
              <a:t>Tibbi</a:t>
            </a:r>
            <a:r>
              <a:rPr lang="en-US" dirty="0"/>
              <a:t> </a:t>
            </a:r>
            <a:r>
              <a:rPr lang="en-US" dirty="0" err="1"/>
              <a:t>Baxım</a:t>
            </a:r>
            <a:r>
              <a:rPr lang="en-US" dirty="0"/>
              <a:t> </a:t>
            </a:r>
            <a:r>
              <a:rPr lang="en-US" dirty="0" err="1"/>
              <a:t>Sorğusu</a:t>
            </a:r>
            <a:r>
              <a:rPr lang="en-US" dirty="0"/>
              <a:t> </a:t>
            </a:r>
            <a:r>
              <a:rPr lang="en-US" dirty="0" err="1"/>
              <a:t>məlumatlarını</a:t>
            </a:r>
            <a:r>
              <a:rPr lang="en-US" dirty="0"/>
              <a:t> </a:t>
            </a:r>
            <a:r>
              <a:rPr lang="en-US" dirty="0" err="1"/>
              <a:t>təngnəfəslik</a:t>
            </a:r>
            <a:r>
              <a:rPr lang="en-US" dirty="0"/>
              <a:t> </a:t>
            </a:r>
            <a:r>
              <a:rPr lang="en-US" dirty="0" err="1"/>
              <a:t>şikayəti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TY </a:t>
            </a:r>
            <a:r>
              <a:rPr lang="en-US" dirty="0" err="1"/>
              <a:t>ziyarətləri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</a:t>
            </a:r>
            <a:r>
              <a:rPr lang="en-US" dirty="0" err="1"/>
              <a:t>təhlil</a:t>
            </a:r>
            <a:r>
              <a:rPr lang="en-US" dirty="0"/>
              <a:t> </a:t>
            </a:r>
            <a:r>
              <a:rPr lang="en-US" dirty="0" err="1"/>
              <a:t>etdi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əsas</a:t>
            </a:r>
            <a:r>
              <a:rPr lang="en-US" dirty="0"/>
              <a:t> </a:t>
            </a:r>
            <a:r>
              <a:rPr lang="en-US" dirty="0" err="1"/>
              <a:t>boşalma</a:t>
            </a:r>
            <a:r>
              <a:rPr lang="en-US" dirty="0"/>
              <a:t> </a:t>
            </a:r>
            <a:r>
              <a:rPr lang="en-US" dirty="0" err="1"/>
              <a:t>diaqnozunu</a:t>
            </a:r>
            <a:r>
              <a:rPr lang="en-US" dirty="0"/>
              <a:t> </a:t>
            </a:r>
            <a:r>
              <a:rPr lang="en-US" dirty="0" err="1"/>
              <a:t>birləşdirdi</a:t>
            </a:r>
            <a:r>
              <a:rPr lang="en-US" dirty="0"/>
              <a:t>. Biz milli </a:t>
            </a:r>
            <a:r>
              <a:rPr lang="en-US" dirty="0" err="1"/>
              <a:t>miqyasda</a:t>
            </a:r>
            <a:r>
              <a:rPr lang="en-US" dirty="0"/>
              <a:t> </a:t>
            </a:r>
            <a:r>
              <a:rPr lang="en-US" dirty="0" err="1"/>
              <a:t>təxminən</a:t>
            </a:r>
            <a:r>
              <a:rPr lang="en-US" dirty="0"/>
              <a:t> 42 </a:t>
            </a:r>
            <a:r>
              <a:rPr lang="en-US" dirty="0" err="1"/>
              <a:t>milyon</a:t>
            </a:r>
            <a:r>
              <a:rPr lang="en-US" dirty="0"/>
              <a:t> </a:t>
            </a:r>
            <a:r>
              <a:rPr lang="en-US" dirty="0" err="1"/>
              <a:t>ziyarəti</a:t>
            </a:r>
            <a:r>
              <a:rPr lang="en-US" dirty="0"/>
              <a:t> </a:t>
            </a:r>
            <a:r>
              <a:rPr lang="en-US" dirty="0" err="1"/>
              <a:t>təmsil</a:t>
            </a:r>
            <a:r>
              <a:rPr lang="en-US" dirty="0"/>
              <a:t> </a:t>
            </a:r>
            <a:r>
              <a:rPr lang="en-US" dirty="0" err="1"/>
              <a:t>edən</a:t>
            </a:r>
            <a:r>
              <a:rPr lang="en-US" dirty="0"/>
              <a:t> </a:t>
            </a:r>
            <a:r>
              <a:rPr lang="en-US" dirty="0" err="1"/>
              <a:t>əsas</a:t>
            </a:r>
            <a:r>
              <a:rPr lang="en-US" dirty="0"/>
              <a:t> </a:t>
            </a:r>
            <a:r>
              <a:rPr lang="en-US" dirty="0" err="1"/>
              <a:t>dispne</a:t>
            </a:r>
            <a:r>
              <a:rPr lang="en-US" dirty="0"/>
              <a:t> </a:t>
            </a:r>
            <a:r>
              <a:rPr lang="en-US" dirty="0" err="1"/>
              <a:t>şikayəti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böyüklər</a:t>
            </a:r>
            <a:r>
              <a:rPr lang="en-US" dirty="0"/>
              <a:t> </a:t>
            </a:r>
            <a:r>
              <a:rPr lang="en-US" dirty="0" err="1"/>
              <a:t>tərəfindən</a:t>
            </a:r>
            <a:r>
              <a:rPr lang="en-US" dirty="0"/>
              <a:t> 10,170 </a:t>
            </a:r>
            <a:r>
              <a:rPr lang="en-US" dirty="0" err="1"/>
              <a:t>nümunə</a:t>
            </a:r>
            <a:r>
              <a:rPr lang="en-US" dirty="0"/>
              <a:t> TY </a:t>
            </a:r>
            <a:r>
              <a:rPr lang="en-US" dirty="0" err="1"/>
              <a:t>ziyarətini</a:t>
            </a:r>
            <a:r>
              <a:rPr lang="en-US" dirty="0"/>
              <a:t> </a:t>
            </a:r>
            <a:r>
              <a:rPr lang="en-US" dirty="0" err="1"/>
              <a:t>daxil</a:t>
            </a:r>
            <a:r>
              <a:rPr lang="en-US" dirty="0"/>
              <a:t> </a:t>
            </a:r>
            <a:r>
              <a:rPr lang="en-US" dirty="0" err="1"/>
              <a:t>etdik</a:t>
            </a:r>
            <a:r>
              <a:rPr lang="en-US" dirty="0"/>
              <a:t>. Biz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yaş</a:t>
            </a:r>
            <a:r>
              <a:rPr lang="en-US" dirty="0"/>
              <a:t> </a:t>
            </a:r>
            <a:r>
              <a:rPr lang="en-US" dirty="0" err="1"/>
              <a:t>qrupu</a:t>
            </a:r>
            <a:r>
              <a:rPr lang="en-US" dirty="0"/>
              <a:t> </a:t>
            </a:r>
            <a:r>
              <a:rPr lang="en-US" dirty="0" err="1"/>
              <a:t>üzrə</a:t>
            </a:r>
            <a:r>
              <a:rPr lang="en-US" dirty="0"/>
              <a:t> </a:t>
            </a:r>
            <a:r>
              <a:rPr lang="en-US" dirty="0" err="1"/>
              <a:t>ən</a:t>
            </a:r>
            <a:r>
              <a:rPr lang="en-US" dirty="0"/>
              <a:t> </a:t>
            </a:r>
            <a:r>
              <a:rPr lang="en-US" dirty="0" err="1"/>
              <a:t>çox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gəlinən</a:t>
            </a:r>
            <a:r>
              <a:rPr lang="en-US" dirty="0"/>
              <a:t> </a:t>
            </a:r>
            <a:r>
              <a:rPr lang="en-US" dirty="0" err="1"/>
              <a:t>əsas</a:t>
            </a:r>
            <a:r>
              <a:rPr lang="en-US" dirty="0"/>
              <a:t> </a:t>
            </a:r>
            <a:r>
              <a:rPr lang="en-US" dirty="0" err="1"/>
              <a:t>ifrazat</a:t>
            </a:r>
            <a:r>
              <a:rPr lang="en-US" dirty="0"/>
              <a:t> </a:t>
            </a:r>
            <a:r>
              <a:rPr lang="en-US" dirty="0" err="1"/>
              <a:t>diaqnozlarını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həyati</a:t>
            </a:r>
            <a:r>
              <a:rPr lang="en-US" dirty="0"/>
              <a:t> </a:t>
            </a:r>
            <a:r>
              <a:rPr lang="en-US" dirty="0" err="1"/>
              <a:t>təhlükəsi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diaqnozlar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hallarda</a:t>
            </a:r>
            <a:r>
              <a:rPr lang="en-US" dirty="0"/>
              <a:t> anormal </a:t>
            </a:r>
            <a:r>
              <a:rPr lang="en-US" dirty="0" err="1"/>
              <a:t>tənəffüs</a:t>
            </a:r>
            <a:r>
              <a:rPr lang="en-US" dirty="0"/>
              <a:t> </a:t>
            </a:r>
            <a:r>
              <a:rPr lang="en-US" dirty="0" err="1"/>
              <a:t>həyati</a:t>
            </a:r>
            <a:r>
              <a:rPr lang="en-US" dirty="0"/>
              <a:t> </a:t>
            </a:r>
            <a:r>
              <a:rPr lang="en-US" dirty="0" err="1"/>
              <a:t>əlamətlərinin</a:t>
            </a:r>
            <a:r>
              <a:rPr lang="en-US" dirty="0"/>
              <a:t> </a:t>
            </a:r>
            <a:r>
              <a:rPr lang="en-US" dirty="0" err="1"/>
              <a:t>tezliyini</a:t>
            </a:r>
            <a:r>
              <a:rPr lang="en-US" dirty="0"/>
              <a:t> </a:t>
            </a:r>
            <a:r>
              <a:rPr lang="en-US" dirty="0" err="1"/>
              <a:t>hesabladıq</a:t>
            </a:r>
            <a:r>
              <a:rPr lang="en-US" dirty="0"/>
              <a:t>.</a:t>
            </a:r>
            <a:endParaRPr lang="e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3429A-7342-EC41-AE62-05F86FA73A2E}" type="slidenum">
              <a:rPr lang="en-AZ" smtClean="0"/>
              <a:t>4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847428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</a:t>
            </a:r>
            <a:r>
              <a:rPr lang="en-AZ" dirty="0"/>
              <a:t>namnez, fiziki müayinə və rentgenlə 80% xəstəyə diaqnoz qoyula bilər</a:t>
            </a:r>
          </a:p>
          <a:p>
            <a:endParaRPr lang="e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3429A-7342-EC41-AE62-05F86FA73A2E}" type="slidenum">
              <a:rPr lang="en-AZ" smtClean="0"/>
              <a:t>10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02382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Kerley </a:t>
            </a:r>
            <a:r>
              <a:rPr lang="en-US" dirty="0" err="1"/>
              <a:t>xətləri</a:t>
            </a:r>
            <a:r>
              <a:rPr lang="en-US" dirty="0"/>
              <a:t> </a:t>
            </a:r>
            <a:r>
              <a:rPr lang="en-US" dirty="0" err="1"/>
              <a:t>olaraq</a:t>
            </a:r>
            <a:r>
              <a:rPr lang="en-US" dirty="0"/>
              <a:t> da </a:t>
            </a:r>
            <a:r>
              <a:rPr lang="en-US" dirty="0" err="1"/>
              <a:t>bilinən</a:t>
            </a:r>
            <a:r>
              <a:rPr lang="en-US" dirty="0"/>
              <a:t> septal </a:t>
            </a:r>
            <a:r>
              <a:rPr lang="en-US" dirty="0" err="1"/>
              <a:t>xətlər</a:t>
            </a:r>
            <a:r>
              <a:rPr lang="en-US" dirty="0"/>
              <a:t> </a:t>
            </a:r>
            <a:r>
              <a:rPr lang="en-US" dirty="0" err="1"/>
              <a:t>ağciyər</a:t>
            </a:r>
            <a:r>
              <a:rPr lang="en-US" dirty="0"/>
              <a:t> </a:t>
            </a:r>
            <a:r>
              <a:rPr lang="en-US" dirty="0" err="1"/>
              <a:t>interstitiumunda</a:t>
            </a:r>
            <a:r>
              <a:rPr lang="en-US" dirty="0"/>
              <a:t> interlobular septa </a:t>
            </a:r>
            <a:r>
              <a:rPr lang="en-US" dirty="0" err="1"/>
              <a:t>qabarıqlaşdıqda</a:t>
            </a:r>
            <a:r>
              <a:rPr lang="en-US" dirty="0"/>
              <a:t> </a:t>
            </a:r>
            <a:r>
              <a:rPr lang="en-US" dirty="0" err="1"/>
              <a:t>görünür</a:t>
            </a:r>
            <a:r>
              <a:rPr lang="en-US" dirty="0"/>
              <a:t>. Bu, </a:t>
            </a:r>
            <a:r>
              <a:rPr lang="en-US" dirty="0" err="1"/>
              <a:t>limfa</a:t>
            </a:r>
            <a:r>
              <a:rPr lang="en-US" dirty="0"/>
              <a:t> </a:t>
            </a:r>
            <a:r>
              <a:rPr lang="en-US" dirty="0" err="1"/>
              <a:t>tıkanması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interlobular </a:t>
            </a:r>
            <a:r>
              <a:rPr lang="en-US" dirty="0" err="1"/>
              <a:t>septaların</a:t>
            </a:r>
            <a:r>
              <a:rPr lang="en-US" dirty="0"/>
              <a:t> </a:t>
            </a:r>
            <a:r>
              <a:rPr lang="en-US" dirty="0" err="1"/>
              <a:t>birləşdirici</a:t>
            </a:r>
            <a:r>
              <a:rPr lang="en-US" dirty="0"/>
              <a:t> </a:t>
            </a:r>
            <a:r>
              <a:rPr lang="en-US" dirty="0" err="1"/>
              <a:t>toxumalarının</a:t>
            </a:r>
            <a:r>
              <a:rPr lang="en-US" dirty="0"/>
              <a:t> </a:t>
            </a:r>
            <a:r>
              <a:rPr lang="en-US" dirty="0" err="1"/>
              <a:t>ödemi</a:t>
            </a:r>
            <a:r>
              <a:rPr lang="en-US" dirty="0"/>
              <a:t> ola </a:t>
            </a:r>
            <a:r>
              <a:rPr lang="en-US" dirty="0" err="1"/>
              <a:t>bilər</a:t>
            </a:r>
            <a:r>
              <a:rPr lang="en-US" dirty="0"/>
              <a:t>. </a:t>
            </a:r>
            <a:r>
              <a:rPr lang="en-US" dirty="0" err="1"/>
              <a:t>Onlar</a:t>
            </a:r>
            <a:r>
              <a:rPr lang="en-US" dirty="0"/>
              <a:t> </a:t>
            </a:r>
            <a:r>
              <a:rPr lang="en-US" dirty="0" err="1"/>
              <a:t>adətən</a:t>
            </a:r>
            <a:r>
              <a:rPr lang="en-US" dirty="0"/>
              <a:t> </a:t>
            </a:r>
            <a:r>
              <a:rPr lang="en-US" dirty="0" err="1"/>
              <a:t>ağciyər</a:t>
            </a:r>
            <a:r>
              <a:rPr lang="en-US" dirty="0"/>
              <a:t> </a:t>
            </a:r>
            <a:r>
              <a:rPr lang="en-US" dirty="0" err="1"/>
              <a:t>kapilyar</a:t>
            </a:r>
            <a:r>
              <a:rPr lang="en-US" dirty="0"/>
              <a:t> </a:t>
            </a:r>
            <a:r>
              <a:rPr lang="en-US" dirty="0" err="1"/>
              <a:t>paz</a:t>
            </a:r>
            <a:r>
              <a:rPr lang="en-US" dirty="0"/>
              <a:t> </a:t>
            </a:r>
            <a:r>
              <a:rPr lang="en-US" dirty="0" err="1"/>
              <a:t>təzyiqi</a:t>
            </a:r>
            <a:r>
              <a:rPr lang="en-US" dirty="0"/>
              <a:t> 20-25 mmHg </a:t>
            </a:r>
            <a:r>
              <a:rPr lang="en-US" dirty="0" err="1"/>
              <a:t>çatdıqda</a:t>
            </a:r>
            <a:r>
              <a:rPr lang="en-US" dirty="0"/>
              <a:t> </a:t>
            </a:r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/>
              <a:t>.</a:t>
            </a:r>
            <a:endParaRPr lang="e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3429A-7342-EC41-AE62-05F86FA73A2E}" type="slidenum">
              <a:rPr lang="en-AZ" smtClean="0"/>
              <a:t>13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3041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AZ" dirty="0"/>
              <a:t>namnez, fiziki müayinə və rentgenlə 80% xəstəyə diaqnoz qoyula bilər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3429A-7342-EC41-AE62-05F86FA73A2E}" type="slidenum">
              <a:rPr lang="en-AZ" smtClean="0"/>
              <a:t>14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948833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(A) </a:t>
            </a:r>
            <a:r>
              <a:rPr lang="en-US" dirty="0" err="1"/>
              <a:t>Döş</a:t>
            </a:r>
            <a:r>
              <a:rPr lang="en-US" dirty="0"/>
              <a:t> </a:t>
            </a:r>
            <a:r>
              <a:rPr lang="en-US" dirty="0" err="1"/>
              <a:t>qəfəsinin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divarının</a:t>
            </a:r>
            <a:r>
              <a:rPr lang="en-US" dirty="0"/>
              <a:t> </a:t>
            </a:r>
            <a:r>
              <a:rPr lang="en-US" dirty="0" err="1"/>
              <a:t>uzununa</a:t>
            </a:r>
            <a:r>
              <a:rPr lang="en-US" dirty="0"/>
              <a:t> </a:t>
            </a:r>
            <a:r>
              <a:rPr lang="en-US" dirty="0" err="1"/>
              <a:t>skanı</a:t>
            </a:r>
            <a:r>
              <a:rPr lang="en-US" dirty="0"/>
              <a:t> 3 “B-</a:t>
            </a:r>
            <a:r>
              <a:rPr lang="en-US" dirty="0" err="1"/>
              <a:t>xətti</a:t>
            </a:r>
            <a:r>
              <a:rPr lang="en-US" dirty="0"/>
              <a:t>” </a:t>
            </a:r>
            <a:r>
              <a:rPr lang="en-US" dirty="0" err="1"/>
              <a:t>göstərir</a:t>
            </a:r>
            <a:r>
              <a:rPr lang="en-US" dirty="0"/>
              <a:t>: </a:t>
            </a:r>
            <a:r>
              <a:rPr lang="en-US" dirty="0" err="1"/>
              <a:t>həmişə</a:t>
            </a:r>
            <a:r>
              <a:rPr lang="en-US" dirty="0"/>
              <a:t> </a:t>
            </a:r>
            <a:r>
              <a:rPr lang="en-US" dirty="0" err="1"/>
              <a:t>plevral</a:t>
            </a:r>
            <a:r>
              <a:rPr lang="en-US" dirty="0"/>
              <a:t> </a:t>
            </a:r>
            <a:r>
              <a:rPr lang="en-US" dirty="0" err="1"/>
              <a:t>xəttdən</a:t>
            </a:r>
            <a:r>
              <a:rPr lang="en-US" dirty="0"/>
              <a:t> </a:t>
            </a:r>
            <a:r>
              <a:rPr lang="en-US" dirty="0" err="1"/>
              <a:t>yaranan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həmişə</a:t>
            </a:r>
            <a:r>
              <a:rPr lang="en-US" dirty="0"/>
              <a:t> </a:t>
            </a:r>
            <a:r>
              <a:rPr lang="en-US" dirty="0" err="1"/>
              <a:t>ağciyər</a:t>
            </a:r>
            <a:r>
              <a:rPr lang="en-US" dirty="0"/>
              <a:t> </a:t>
            </a:r>
            <a:r>
              <a:rPr lang="en-US" dirty="0" err="1"/>
              <a:t>sürüşməsi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sinxron</a:t>
            </a:r>
            <a:r>
              <a:rPr lang="en-US" dirty="0"/>
              <a:t> </a:t>
            </a:r>
            <a:r>
              <a:rPr lang="en-US" dirty="0" err="1"/>
              <a:t>hərəkət</a:t>
            </a:r>
            <a:r>
              <a:rPr lang="en-US" dirty="0"/>
              <a:t> </a:t>
            </a:r>
            <a:r>
              <a:rPr lang="en-US" dirty="0" err="1"/>
              <a:t>edən</a:t>
            </a:r>
            <a:r>
              <a:rPr lang="en-US" dirty="0"/>
              <a:t> </a:t>
            </a:r>
            <a:r>
              <a:rPr lang="en-US" dirty="0" err="1"/>
              <a:t>kometa</a:t>
            </a:r>
            <a:r>
              <a:rPr lang="en-US" dirty="0"/>
              <a:t> </a:t>
            </a:r>
            <a:r>
              <a:rPr lang="en-US" dirty="0" err="1"/>
              <a:t>quyruğu</a:t>
            </a:r>
            <a:r>
              <a:rPr lang="en-US" dirty="0"/>
              <a:t> </a:t>
            </a:r>
            <a:r>
              <a:rPr lang="en-US" dirty="0" err="1"/>
              <a:t>artefaktları</a:t>
            </a:r>
            <a:r>
              <a:rPr lang="en-US" dirty="0"/>
              <a:t>. </a:t>
            </a:r>
            <a:r>
              <a:rPr lang="en-US" dirty="0" err="1"/>
              <a:t>Onlar</a:t>
            </a:r>
            <a:r>
              <a:rPr lang="en-US" dirty="0"/>
              <a:t> </a:t>
            </a:r>
            <a:r>
              <a:rPr lang="en-US" dirty="0" err="1"/>
              <a:t>demək</a:t>
            </a:r>
            <a:r>
              <a:rPr lang="en-US" dirty="0"/>
              <a:t> </a:t>
            </a:r>
            <a:r>
              <a:rPr lang="en-US" dirty="0" err="1"/>
              <a:t>olar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, </a:t>
            </a:r>
            <a:r>
              <a:rPr lang="en-US" dirty="0" err="1"/>
              <a:t>həmişə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, </a:t>
            </a:r>
            <a:r>
              <a:rPr lang="en-US" dirty="0" err="1"/>
              <a:t>dəqiq</a:t>
            </a:r>
            <a:r>
              <a:rPr lang="en-US" dirty="0"/>
              <a:t> </a:t>
            </a:r>
            <a:r>
              <a:rPr lang="en-US" dirty="0" err="1"/>
              <a:t>müəyyən</a:t>
            </a:r>
            <a:r>
              <a:rPr lang="en-US" dirty="0"/>
              <a:t> </a:t>
            </a:r>
            <a:r>
              <a:rPr lang="en-US" dirty="0" err="1"/>
              <a:t>edilmiş</a:t>
            </a:r>
            <a:r>
              <a:rPr lang="en-US" dirty="0"/>
              <a:t>, </a:t>
            </a:r>
            <a:r>
              <a:rPr lang="en-US" dirty="0" err="1"/>
              <a:t>lazerə</a:t>
            </a:r>
            <a:r>
              <a:rPr lang="en-US" dirty="0"/>
              <a:t> </a:t>
            </a:r>
            <a:r>
              <a:rPr lang="en-US" dirty="0" err="1"/>
              <a:t>bənzəyir</a:t>
            </a:r>
            <a:r>
              <a:rPr lang="en-US" dirty="0"/>
              <a:t>, </a:t>
            </a:r>
            <a:r>
              <a:rPr lang="en-US" dirty="0" err="1"/>
              <a:t>hiperexoikdir</a:t>
            </a:r>
            <a:r>
              <a:rPr lang="en-US" dirty="0"/>
              <a:t>, A-</a:t>
            </a:r>
            <a:r>
              <a:rPr lang="en-US" dirty="0" err="1"/>
              <a:t>xəttlərini</a:t>
            </a:r>
            <a:r>
              <a:rPr lang="en-US" dirty="0"/>
              <a:t> </a:t>
            </a:r>
            <a:r>
              <a:rPr lang="en-US" dirty="0" err="1"/>
              <a:t>silir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≥3 </a:t>
            </a:r>
            <a:r>
              <a:rPr lang="en-US" dirty="0" err="1"/>
              <a:t>olduqda</a:t>
            </a:r>
            <a:r>
              <a:rPr lang="en-US" dirty="0"/>
              <a:t> </a:t>
            </a:r>
            <a:r>
              <a:rPr lang="en-US" dirty="0" err="1"/>
              <a:t>əhəmiyyətli</a:t>
            </a:r>
            <a:r>
              <a:rPr lang="en-US" dirty="0"/>
              <a:t> </a:t>
            </a:r>
            <a:r>
              <a:rPr lang="en-US" dirty="0" err="1"/>
              <a:t>hesab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 </a:t>
            </a:r>
            <a:r>
              <a:rPr lang="en-US" dirty="0" err="1"/>
              <a:t>Normalda</a:t>
            </a:r>
            <a:r>
              <a:rPr lang="en-US" dirty="0"/>
              <a:t> </a:t>
            </a:r>
            <a:r>
              <a:rPr lang="en-US" dirty="0" err="1"/>
              <a:t>bazal</a:t>
            </a:r>
            <a:r>
              <a:rPr lang="en-US" dirty="0"/>
              <a:t> </a:t>
            </a:r>
            <a:r>
              <a:rPr lang="en-US" dirty="0" err="1"/>
              <a:t>ağciyər</a:t>
            </a:r>
            <a:r>
              <a:rPr lang="en-US" dirty="0"/>
              <a:t> </a:t>
            </a:r>
            <a:r>
              <a:rPr lang="en-US" dirty="0" err="1"/>
              <a:t>zonalarında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neçə</a:t>
            </a:r>
            <a:r>
              <a:rPr lang="en-US" dirty="0"/>
              <a:t> B-</a:t>
            </a:r>
            <a:r>
              <a:rPr lang="en-US" dirty="0" err="1"/>
              <a:t>xətti</a:t>
            </a:r>
            <a:r>
              <a:rPr lang="en-US" dirty="0"/>
              <a:t> </a:t>
            </a:r>
            <a:r>
              <a:rPr lang="en-US" dirty="0" err="1"/>
              <a:t>görünə</a:t>
            </a:r>
            <a:r>
              <a:rPr lang="en-US" dirty="0"/>
              <a:t> </a:t>
            </a:r>
            <a:r>
              <a:rPr lang="en-US" dirty="0" err="1"/>
              <a:t>bilər</a:t>
            </a:r>
            <a:r>
              <a:rPr lang="en-US" dirty="0"/>
              <a:t>. (B)</a:t>
            </a:r>
            <a:endParaRPr lang="e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3429A-7342-EC41-AE62-05F86FA73A2E}" type="slidenum">
              <a:rPr lang="en-AZ" smtClean="0"/>
              <a:t>16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89863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029E-2FA1-9B4C-80C7-529A4E57F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6CD20-7D12-8A4C-A5E0-B7CC56CDB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6181-08D1-C243-AB39-D4884C8C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953F-0BD6-4648-8601-7BB600786C3C}" type="datetimeFigureOut">
              <a:rPr lang="en-AZ" smtClean="0"/>
              <a:t>4/1/23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E4804-7801-9A43-ADC0-953155BA8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27413-F26F-1A49-A213-68192C1A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D01D-788F-F443-AC27-D52FA3392AC4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40559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BCFC-9EE6-7644-B841-B07F88CA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9941B-817C-5342-ABBA-FB7733544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152E2-3955-EA40-B3CA-72BE6908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953F-0BD6-4648-8601-7BB600786C3C}" type="datetimeFigureOut">
              <a:rPr lang="en-AZ" smtClean="0"/>
              <a:t>4/1/23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48B80-6B3D-D748-BBEA-53572323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4991B-111C-5141-AA51-9A30F128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D01D-788F-F443-AC27-D52FA3392AC4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8126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469B64-927A-0245-A020-A18259444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6AA2E-7AF4-BB4C-B0D7-24D4C9397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62FAC-99C6-BE42-AB09-FA6CA126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953F-0BD6-4648-8601-7BB600786C3C}" type="datetimeFigureOut">
              <a:rPr lang="en-AZ" smtClean="0"/>
              <a:t>4/1/23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7EC05-6A9A-6B4B-AA25-91B0D8BD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8C3BF-165A-F544-A52A-067AAAB4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D01D-788F-F443-AC27-D52FA3392AC4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79827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4E4B-318E-B840-891B-077206BC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F0D09-746C-694F-B2F8-FA189CC74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C7853-2C75-C943-AD70-BB95ADA4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953F-0BD6-4648-8601-7BB600786C3C}" type="datetimeFigureOut">
              <a:rPr lang="en-AZ" smtClean="0"/>
              <a:t>4/1/23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E1D33-8DC5-7E49-906B-D560E335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E1A90-F74F-AC48-BDA3-6547066B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D01D-788F-F443-AC27-D52FA3392AC4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98435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24CF-3F06-7444-A3C5-7B4913EF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27B05-8086-574D-9AA0-67C93358B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7B68D-7832-D242-A993-70B78F6E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953F-0BD6-4648-8601-7BB600786C3C}" type="datetimeFigureOut">
              <a:rPr lang="en-AZ" smtClean="0"/>
              <a:t>4/1/23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77AF2-FBAD-194E-8E4A-A789AD71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99CB2-953C-504F-9F65-4F14AF1D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D01D-788F-F443-AC27-D52FA3392AC4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47752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0023-AB90-ED42-B0C3-E307D560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38FC9-180B-9543-A4AA-AC81F834A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441E-79BF-944F-867A-6A98D942F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C9E04-DDCA-5A4C-8683-7D09CC25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953F-0BD6-4648-8601-7BB600786C3C}" type="datetimeFigureOut">
              <a:rPr lang="en-AZ" smtClean="0"/>
              <a:t>4/1/23</a:t>
            </a:fld>
            <a:endParaRPr lang="en-A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5EB19-5359-1144-B515-E1361E08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C339D-691B-5A44-8D5A-95972E1D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D01D-788F-F443-AC27-D52FA3392AC4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99152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27CC-9FEF-2F40-9BCB-BCB86F28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BF75B-BC11-8C42-8D49-250FF9054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59995-2F42-C747-BA4A-21587DDFC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7D8DB-261B-A146-8FCC-D1955F11D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CA66D-8459-A943-80CB-57998DC7D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9713A-305B-ED4E-AF9A-4D5E1F45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953F-0BD6-4648-8601-7BB600786C3C}" type="datetimeFigureOut">
              <a:rPr lang="en-AZ" smtClean="0"/>
              <a:t>4/1/23</a:t>
            </a:fld>
            <a:endParaRPr lang="en-A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8BF91-4F40-8049-AF39-4C6998AAF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F79A68-653F-324E-BC92-5495712E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D01D-788F-F443-AC27-D52FA3392AC4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1606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2D4D-42D3-6E44-A456-42CFFA31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E21ED-8726-FF4C-81A7-DF4895FF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953F-0BD6-4648-8601-7BB600786C3C}" type="datetimeFigureOut">
              <a:rPr lang="en-AZ" smtClean="0"/>
              <a:t>4/1/23</a:t>
            </a:fld>
            <a:endParaRPr lang="en-A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E1D18-E88A-0D47-96A8-1B682124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6183F-C9BF-AC47-AEDF-4E9C8804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D01D-788F-F443-AC27-D52FA3392AC4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59240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1281A4-AA2D-6448-ADA3-E1025532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953F-0BD6-4648-8601-7BB600786C3C}" type="datetimeFigureOut">
              <a:rPr lang="en-AZ" smtClean="0"/>
              <a:t>4/1/23</a:t>
            </a:fld>
            <a:endParaRPr lang="en-A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CF271-019D-3142-8C98-2114CEA5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A07BC-D8A6-4F4F-BFAC-CC265A25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D01D-788F-F443-AC27-D52FA3392AC4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50067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A71C-1575-6A4C-9077-8D9B5136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A50F-2CD8-D549-BCD0-D09702EB4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0865D-C600-104D-A5F6-F82493DA5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ECBC5-1F26-C64F-8C9C-09F27121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953F-0BD6-4648-8601-7BB600786C3C}" type="datetimeFigureOut">
              <a:rPr lang="en-AZ" smtClean="0"/>
              <a:t>4/1/23</a:t>
            </a:fld>
            <a:endParaRPr lang="en-A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68853-CBE2-8F47-BF0A-68918FFF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5A2E7-6E24-5D45-A18E-0BC5DC77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D01D-788F-F443-AC27-D52FA3392AC4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75206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FBD1-2DFE-2547-94F8-2A3AA94F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62959-B9C9-C040-9FFB-8FB232B0E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B4B0F-0E0B-044D-9394-45B72C38D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A3AAA-01BE-DD49-9312-B182D8BA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953F-0BD6-4648-8601-7BB600786C3C}" type="datetimeFigureOut">
              <a:rPr lang="en-AZ" smtClean="0"/>
              <a:t>4/1/23</a:t>
            </a:fld>
            <a:endParaRPr lang="en-A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6A6DC-52B6-5A40-9E58-2B3BA8AE0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DC0BF-FA08-934E-8108-9DDD45DA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D01D-788F-F443-AC27-D52FA3392AC4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11931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C0314E-69A7-254E-BC94-7D823329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2AFC-0F1A-BD4B-90A4-D5389507F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A84D8-649D-5B4C-8646-7826201FE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F953F-0BD6-4648-8601-7BB600786C3C}" type="datetimeFigureOut">
              <a:rPr lang="en-AZ" smtClean="0"/>
              <a:t>4/1/23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46BE7-AB8C-4C4E-AEB4-A2DEC8B23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EB5C-916E-5244-B793-E7CB5B8FE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4D01D-788F-F443-AC27-D52FA3392AC4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72191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cbi.nlm.nih.gov/pmc/articles/PMC9732207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ncbi.nlm.nih.gov/pmc/articles/PMC9732207/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29763140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87A93C1-DF84-AC4E-8EF7-3583196FE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440" y="4160838"/>
            <a:ext cx="9144000" cy="1655762"/>
          </a:xfrm>
        </p:spPr>
        <p:txBody>
          <a:bodyPr>
            <a:normAutofit/>
          </a:bodyPr>
          <a:lstStyle/>
          <a:p>
            <a:r>
              <a:rPr lang="en-AZ" dirty="0"/>
              <a:t>Qalib İmanov, MD, PhD, FESC</a:t>
            </a:r>
          </a:p>
          <a:p>
            <a:r>
              <a:rPr lang="en-AZ" dirty="0"/>
              <a:t>Azərbaycan Tibb Universiteti</a:t>
            </a:r>
          </a:p>
          <a:p>
            <a:r>
              <a:rPr lang="en-AZ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7786A-B6F8-1844-A7CD-B66FEE5000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EFCCAC29-E6D6-764C-95D3-0FDA15E8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2"/>
            <a:ext cx="3038881" cy="120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73F0B59-2DB1-C34C-9707-21193737E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KƏSKİN DİSPNOE- İLKİN DƏYƏRLƏNDİRMƏ, TRİAJ</a:t>
            </a:r>
          </a:p>
        </p:txBody>
      </p:sp>
    </p:spTree>
    <p:extLst>
      <p:ext uri="{BB962C8B-B14F-4D97-AF65-F5344CB8AC3E}">
        <p14:creationId xmlns:p14="http://schemas.microsoft.com/office/powerpoint/2010/main" val="4194290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9486-6C77-B04B-92A9-334BE2C7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DÖŞ QƏFƏSİNİN RENTGENQRAFİYASI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425E-37E1-2B44-8490-0852B7775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0" y="2538929"/>
            <a:ext cx="4701209" cy="4351338"/>
          </a:xfrm>
        </p:spPr>
        <p:txBody>
          <a:bodyPr>
            <a:normAutofit/>
          </a:bodyPr>
          <a:lstStyle/>
          <a:p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İnfiltrat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nevmotoraks </a:t>
            </a:r>
            <a:r>
              <a:rPr lang="en-A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</a:p>
          <a:p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 ödem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çisim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ütlə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rək patologiyası?</a:t>
            </a:r>
          </a:p>
          <a:p>
            <a:endParaRPr lang="en-A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T&quot; Trick for Pneumothorax Types, Symptoms, Risk Factors, Causes, and  Treatment of Collapsed Lung — EZmed">
            <a:extLst>
              <a:ext uri="{FF2B5EF4-FFF2-40B4-BE49-F238E27FC236}">
                <a16:creationId xmlns:a16="http://schemas.microsoft.com/office/drawing/2014/main" id="{3C09F55E-EA16-5240-8C34-DE326A27C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7839" r="47422" b="7089"/>
          <a:stretch/>
        </p:blipFill>
        <p:spPr bwMode="auto">
          <a:xfrm>
            <a:off x="7517583" y="2506662"/>
            <a:ext cx="46744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3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CF86-C8E3-E141-AE74-4CC8D2D3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56 </a:t>
            </a:r>
            <a:r>
              <a:rPr lang="en-US" sz="1800" dirty="0" err="1"/>
              <a:t>yaş</a:t>
            </a:r>
            <a:r>
              <a:rPr lang="en-US" sz="1800" dirty="0"/>
              <a:t>, </a:t>
            </a:r>
            <a:r>
              <a:rPr lang="en-US" sz="1800" dirty="0" err="1"/>
              <a:t>kişi</a:t>
            </a:r>
            <a:r>
              <a:rPr lang="en-US" sz="1800" dirty="0"/>
              <a:t>, </a:t>
            </a:r>
            <a:r>
              <a:rPr lang="en-US" sz="1800" dirty="0" err="1"/>
              <a:t>siqaret</a:t>
            </a:r>
            <a:r>
              <a:rPr lang="en-US" sz="1800" dirty="0"/>
              <a:t> </a:t>
            </a:r>
            <a:r>
              <a:rPr lang="en-US" sz="1800" dirty="0" err="1"/>
              <a:t>çəkən</a:t>
            </a:r>
            <a:r>
              <a:rPr lang="en-US" sz="1800" dirty="0"/>
              <a:t>. Ani </a:t>
            </a:r>
            <a:r>
              <a:rPr lang="en-US" sz="1800" dirty="0" err="1"/>
              <a:t>artan</a:t>
            </a:r>
            <a:r>
              <a:rPr lang="en-US" sz="1800" dirty="0"/>
              <a:t> c</a:t>
            </a:r>
            <a:r>
              <a:rPr lang="en-AZ" sz="1800" dirty="0"/>
              <a:t>iddi təngnəfəslik(40/dəq). SO</a:t>
            </a:r>
            <a:r>
              <a:rPr lang="en-AZ" sz="1800" baseline="-25000" dirty="0"/>
              <a:t>2</a:t>
            </a:r>
            <a:r>
              <a:rPr lang="en-AZ" sz="1800" dirty="0"/>
              <a:t>-82%, ritm sinus-131/dəq</a:t>
            </a:r>
            <a:endParaRPr lang="en-AZ" sz="1800" baseline="-25000" dirty="0"/>
          </a:p>
        </p:txBody>
      </p:sp>
      <p:pic>
        <p:nvPicPr>
          <p:cNvPr id="6145" name="Picture 1" descr="page71image1116943616">
            <a:extLst>
              <a:ext uri="{FF2B5EF4-FFF2-40B4-BE49-F238E27FC236}">
                <a16:creationId xmlns:a16="http://schemas.microsoft.com/office/drawing/2014/main" id="{EB3864E3-00F0-484B-AD75-20C8B7AA59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305844"/>
            <a:ext cx="81788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AFE6-286F-6348-8AC1-BC8E2B69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8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KERLEY XƏTLƏRİ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876257-62A6-FE42-9205-B28709D6B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796" y="2480717"/>
            <a:ext cx="4757176" cy="390643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B7AF29-52FA-954D-B60D-EF5AE5A42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438" y="2480717"/>
            <a:ext cx="5217146" cy="3906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80B719-7438-5C4B-8076-5AEE8277F9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805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46FD-1170-5248-B2BD-B08870F0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AĞCİYƏR ÖDEMİ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508F08-93EB-9B45-BBEB-511FF46B7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1026" y="1986399"/>
            <a:ext cx="3769948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A89E4-5F7C-8345-BB66-23A4CA76236E}"/>
              </a:ext>
            </a:extLst>
          </p:cNvPr>
          <p:cNvSpPr txBox="1"/>
          <p:nvPr/>
        </p:nvSpPr>
        <p:spPr>
          <a:xfrm>
            <a:off x="5389332" y="1321356"/>
            <a:ext cx="141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Z" dirty="0"/>
              <a:t>Kerley xətləri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8A168-4A6C-334C-8B3F-5B9986801E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9DD7-453D-074A-AE5D-7042FC9D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ÜRƏK PATOLOGİYASI?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1C328-4DE0-2949-A26C-4C3863BCC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322" y="2302013"/>
            <a:ext cx="4515678" cy="4190862"/>
          </a:xfrm>
        </p:spPr>
        <p:txBody>
          <a:bodyPr>
            <a:normAutofit/>
          </a:bodyPr>
          <a:lstStyle/>
          <a:p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Elektrokardioqrafiya</a:t>
            </a:r>
          </a:p>
          <a:p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Exokardioqrafiya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pesifik markerlər</a:t>
            </a:r>
          </a:p>
          <a:p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BNP</a:t>
            </a:r>
          </a:p>
          <a:p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D-dimer (NPV 90%, PPV 30%)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697F1-2B13-DB4F-BF1E-CB2D861968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5891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20C6-D8A8-E044-A453-0D836AF8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ULTRASƏS MÜAYİNƏSİ</a:t>
            </a:r>
            <a:b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07DF-0598-154B-9E6B-DFD77E928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AZ" dirty="0"/>
              <a:t>eyri invaziv</a:t>
            </a:r>
          </a:p>
          <a:p>
            <a:r>
              <a:rPr lang="en-US" dirty="0" err="1"/>
              <a:t>Ə</a:t>
            </a:r>
            <a:r>
              <a:rPr lang="en-AZ" dirty="0"/>
              <a:t>lçatan, ucuz</a:t>
            </a:r>
          </a:p>
          <a:p>
            <a:r>
              <a:rPr lang="en-US" dirty="0" err="1"/>
              <a:t>Təkrarlanabilən</a:t>
            </a:r>
            <a:r>
              <a:rPr lang="en-US" dirty="0"/>
              <a:t>, </a:t>
            </a:r>
            <a:r>
              <a:rPr lang="en-US" dirty="0" err="1"/>
              <a:t>dinamik</a:t>
            </a:r>
            <a:r>
              <a:rPr lang="en-US" dirty="0"/>
              <a:t> </a:t>
            </a:r>
            <a:r>
              <a:rPr lang="en-US" dirty="0" err="1"/>
              <a:t>müşahidə</a:t>
            </a:r>
            <a:endParaRPr lang="en-US" dirty="0"/>
          </a:p>
          <a:p>
            <a:r>
              <a:rPr lang="en-US" dirty="0" err="1"/>
              <a:t>Xəstə</a:t>
            </a:r>
            <a:r>
              <a:rPr lang="en-US" dirty="0"/>
              <a:t> </a:t>
            </a:r>
            <a:r>
              <a:rPr lang="en-US" dirty="0" err="1"/>
              <a:t>transferinə</a:t>
            </a:r>
            <a:r>
              <a:rPr lang="en-US" dirty="0"/>
              <a:t> </a:t>
            </a:r>
            <a:r>
              <a:rPr lang="en-US" dirty="0" err="1"/>
              <a:t>ehtiyac</a:t>
            </a:r>
            <a:r>
              <a:rPr lang="en-US" dirty="0"/>
              <a:t> </a:t>
            </a:r>
            <a:r>
              <a:rPr lang="en-US" dirty="0" err="1"/>
              <a:t>yoxdur</a:t>
            </a:r>
            <a:endParaRPr lang="en-US" dirty="0"/>
          </a:p>
          <a:p>
            <a:pPr marL="0" indent="0">
              <a:buNone/>
            </a:pPr>
            <a:endParaRPr lang="en-A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5C135-7BFD-7845-A08D-2D1DEA318304}"/>
              </a:ext>
            </a:extLst>
          </p:cNvPr>
          <p:cNvSpPr txBox="1"/>
          <p:nvPr/>
        </p:nvSpPr>
        <p:spPr>
          <a:xfrm>
            <a:off x="2662207" y="4563092"/>
            <a:ext cx="686758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əcili yardım həkiminin stateskopu=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03D33E-BD12-E141-ACCB-8F7F3CC203D3}"/>
              </a:ext>
            </a:extLst>
          </p:cNvPr>
          <p:cNvSpPr txBox="1"/>
          <p:nvPr/>
        </p:nvSpPr>
        <p:spPr>
          <a:xfrm>
            <a:off x="9976578" y="6627168"/>
            <a:ext cx="27544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u="sng" strike="noStrike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Acute Crit Care.</a:t>
            </a:r>
            <a:r>
              <a:rPr lang="en-US" sz="9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2022 Nov; 37(4): 502–515.</a:t>
            </a:r>
            <a:endParaRPr lang="en-A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749907-1C28-8645-90AF-3571CD1019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23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31387CD-BAD3-EF40-8E15-2E03E6FDC1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68" y="2481942"/>
            <a:ext cx="8272664" cy="34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cc-2022-00780-v3.mp4" descr="acc-2022-00780-v3.mp4">
            <a:hlinkClick r:id="" action="ppaction://media"/>
            <a:extLst>
              <a:ext uri="{FF2B5EF4-FFF2-40B4-BE49-F238E27FC236}">
                <a16:creationId xmlns:a16="http://schemas.microsoft.com/office/drawing/2014/main" id="{5495CD8A-1EEC-5E48-B2D5-DEEB1C3496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93834" y="2481941"/>
            <a:ext cx="3838498" cy="34063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6818C9F-C288-9543-87B9-346FF09B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ULTRASƏS MÜAYİNƏSİ</a:t>
            </a:r>
            <a:b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(BLUE)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E025D-EB1E-5649-9D27-7F567140A832}"/>
              </a:ext>
            </a:extLst>
          </p:cNvPr>
          <p:cNvSpPr txBox="1"/>
          <p:nvPr/>
        </p:nvSpPr>
        <p:spPr>
          <a:xfrm>
            <a:off x="9911083" y="6584332"/>
            <a:ext cx="61159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u="sng" strike="noStrike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Acute Crit Care.</a:t>
            </a:r>
            <a:r>
              <a:rPr lang="en-US" sz="9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2022 Nov; 37(4): 502–515.</a:t>
            </a:r>
            <a:endParaRPr lang="en-A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37C74-ECA7-C247-8814-1AA19C9445D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45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5000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6E48-E05C-D446-852B-8853FBFC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LİNİK HAL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C1796-4623-F249-A8FE-9EB2C8276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727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aylıq,  2 gündür təngnəfəslik, öskürək.</a:t>
            </a:r>
          </a:p>
          <a:p>
            <a:pPr marL="0" indent="0">
              <a:buNone/>
            </a:pP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Anamnezində: astma?, albuterol istifadəsi-arabir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emperatur-36,8</a:t>
            </a:r>
            <a:r>
              <a:rPr lang="en-AZ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PS-128/dəq, tənəffüs-35/dəq, SO</a:t>
            </a:r>
            <a:r>
              <a:rPr lang="en-A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-98%</a:t>
            </a:r>
          </a:p>
          <a:p>
            <a:pPr marL="0" indent="0">
              <a:buNone/>
            </a:pP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Auskultasiyada zəif xırıltılar, ürək tonları normal, küy yoxdur.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133A7-F1B5-E340-9C82-A58F1A8A05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7646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DD3C-47E0-1E49-96EB-B8A6214C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LKİN DİAQNOZ?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4C2A-40BB-0449-8927-C9F84E4D0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AZ" dirty="0"/>
              <a:t>stmanın kəskinləşməsi</a:t>
            </a:r>
          </a:p>
          <a:p>
            <a:r>
              <a:rPr lang="en-US" dirty="0"/>
              <a:t>B</a:t>
            </a:r>
            <a:r>
              <a:rPr lang="en-AZ" dirty="0"/>
              <a:t>ronxiolit</a:t>
            </a:r>
          </a:p>
          <a:p>
            <a:r>
              <a:rPr lang="en-US" dirty="0" err="1"/>
              <a:t>Pnevmoniya</a:t>
            </a:r>
            <a:endParaRPr lang="en-US" dirty="0"/>
          </a:p>
          <a:p>
            <a:r>
              <a:rPr lang="en-US" dirty="0"/>
              <a:t>Yad </a:t>
            </a:r>
            <a:r>
              <a:rPr lang="en-US" dirty="0" err="1"/>
              <a:t>cisim</a:t>
            </a:r>
            <a:endParaRPr lang="en-US" dirty="0"/>
          </a:p>
          <a:p>
            <a:r>
              <a:rPr lang="en-US" dirty="0"/>
              <a:t>AÜQ </a:t>
            </a:r>
            <a:r>
              <a:rPr lang="en-US" dirty="0" err="1"/>
              <a:t>və</a:t>
            </a:r>
            <a:r>
              <a:rPr lang="en-US" dirty="0"/>
              <a:t> s.</a:t>
            </a:r>
            <a:endParaRPr lang="en-AZ" dirty="0"/>
          </a:p>
          <a:p>
            <a:endParaRPr lang="en-AZ" dirty="0"/>
          </a:p>
          <a:p>
            <a:endParaRPr lang="en-A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26BD9-5D94-F543-BAB2-89D30252E0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5556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8035A2-C844-6C42-ADD8-CF1188CC2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495" y="1838181"/>
            <a:ext cx="9107010" cy="4654694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595FAC-6117-A846-9051-4F651EC7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LİNİK HAL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28A3D-007C-264B-AF18-923AA0B43E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60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6466-3474-DC4A-ADDA-9AEFFF10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DİSPNOE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69095-DDD4-CF44-82CD-8F499D274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“təngnəfəslik”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əfəs ala bilməmək”</a:t>
            </a:r>
          </a:p>
          <a:p>
            <a:pPr marL="0" indent="0" algn="ctr">
              <a:buNone/>
            </a:pP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“nəfəsalmada çətinlik çəkmək”</a:t>
            </a:r>
          </a:p>
          <a:p>
            <a:pPr marL="0" indent="0" algn="ctr">
              <a:buNone/>
            </a:pP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“nəfəsalmanın yorucu olması”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F39AB-5FEE-6342-B064-3E735F7445D7}"/>
              </a:ext>
            </a:extLst>
          </p:cNvPr>
          <p:cNvSpPr txBox="1"/>
          <p:nvPr/>
        </p:nvSpPr>
        <p:spPr>
          <a:xfrm flipH="1">
            <a:off x="838200" y="4434582"/>
            <a:ext cx="3770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Hipoksiya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-toxumaların oksigen təmitanın pozulması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973EB-0AE5-3149-8E9A-72360BFFD135}"/>
              </a:ext>
            </a:extLst>
          </p:cNvPr>
          <p:cNvSpPr txBox="1"/>
          <p:nvPr/>
        </p:nvSpPr>
        <p:spPr>
          <a:xfrm flipH="1">
            <a:off x="7582895" y="4434582"/>
            <a:ext cx="3313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Hipoksemiya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</a:t>
            </a:r>
            <a:r>
              <a:rPr lang="en-A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&lt;60mmHg</a:t>
            </a:r>
            <a:endParaRPr lang="en-A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4E11F3-397E-BF4F-B5D1-6D094634E2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04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7D8F-3CC4-3640-8294-927A2BB3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QAN QAZLARI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20EF8-2D4D-684F-A941-CC608CAD8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Ciddi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təngnəfəslik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ianoz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ental pozulma (təşviş, yuxululuq)</a:t>
            </a:r>
          </a:p>
          <a:p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A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-nin yüksəkliyinə şübhə olduqda</a:t>
            </a:r>
            <a:endParaRPr lang="en-A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66FC2-ED26-614F-80E7-941B9B7422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6857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3627-8C29-774D-8314-C85BB472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Z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8A756F0-8962-DA48-AD7E-50F87D112C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99"/>
          <a:stretch/>
        </p:blipFill>
        <p:spPr bwMode="auto">
          <a:xfrm>
            <a:off x="673301" y="365125"/>
            <a:ext cx="10839145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57D723-6449-5B4F-B710-49095473E685}"/>
              </a:ext>
            </a:extLst>
          </p:cNvPr>
          <p:cNvSpPr txBox="1"/>
          <p:nvPr/>
        </p:nvSpPr>
        <p:spPr>
          <a:xfrm>
            <a:off x="9852285" y="6629302"/>
            <a:ext cx="60935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1" u="none" strike="noStrike" dirty="0">
                <a:solidFill>
                  <a:srgbClr val="09142A"/>
                </a:solidFill>
                <a:effectLst/>
                <a:latin typeface="Roboto" panose="020F0502020204030204" pitchFamily="34" charset="0"/>
              </a:rPr>
              <a:t>Am Fam Physician.</a:t>
            </a:r>
            <a:r>
              <a:rPr lang="en-US" sz="900" b="0" i="0" u="none" strike="noStrike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 2003;68(9):1803-1811</a:t>
            </a:r>
            <a:endParaRPr lang="en-AZ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8F556-CD5B-1947-B609-7AFA14C7B3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8416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E5EB-453A-924D-8044-ABF749AD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Z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C6B6AAC-6D49-E146-9015-8020661470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8"/>
          <a:stretch/>
        </p:blipFill>
        <p:spPr bwMode="auto">
          <a:xfrm>
            <a:off x="838200" y="0"/>
            <a:ext cx="10280374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096DF3-1E87-4044-93D4-E27E3C5B930D}"/>
              </a:ext>
            </a:extLst>
          </p:cNvPr>
          <p:cNvSpPr txBox="1"/>
          <p:nvPr/>
        </p:nvSpPr>
        <p:spPr>
          <a:xfrm>
            <a:off x="9852285" y="6629302"/>
            <a:ext cx="60935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1" u="none" strike="noStrike" dirty="0">
                <a:solidFill>
                  <a:srgbClr val="09142A"/>
                </a:solidFill>
                <a:effectLst/>
                <a:latin typeface="Roboto" panose="020F0502020204030204" pitchFamily="34" charset="0"/>
              </a:rPr>
              <a:t>Am Fam Physician.</a:t>
            </a:r>
            <a:r>
              <a:rPr lang="en-US" sz="900" b="0" i="0" u="none" strike="noStrike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 2003;68(9):1803-1811</a:t>
            </a:r>
            <a:endParaRPr lang="en-AZ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4F835-A12C-A247-AD6D-9CD1EAF7B1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391" y="-9123"/>
            <a:ext cx="2599050" cy="121289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7044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6F39-E7CF-8143-8182-DADE621F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TAKE-HOME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95CDA-4589-1E4C-BA59-B06A89A58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518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əngnəfəslik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xəstəlikdən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iyadə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xəstəliyin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simptomu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olmaqla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xəstəxanaya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müraciət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edən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əstələrin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25%-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əsas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şikayətini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təşkil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Kəskin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təngnəfəslik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adətən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çox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həyati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təhlükəli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patologiyadan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qaynaqlanır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sürətli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müdaxilə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tələb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Təcili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yardımda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təngnəfəslik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xəstənin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həyatı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təhlükə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yadırsa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intubasiyanı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gecikdirməməli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altda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yatan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səbəbi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uyğun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vaxtda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nisbi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stabillik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yarandıqdan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aydınlaşdırmaq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vacibdir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000" b="0" i="0" u="none" strike="noStrike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Ağciyərlərin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ultrasəs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müayinəsi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xüsusilə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kəskin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kritik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ağır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xəstələrdə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yataq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başında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təngnəfəsliyin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səbəbini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aydınlaşdırmaq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üçün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əlverişli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müayinə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metodudur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A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A70AC-8689-064B-BE37-272F12723C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4423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9DF3-35B0-F147-BDA9-C6354535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DİQQƏTİNİZ ÜÇÜN TƏŞƏKKÜR EDİRƏM!</a:t>
            </a:r>
          </a:p>
        </p:txBody>
      </p:sp>
      <p:pic>
        <p:nvPicPr>
          <p:cNvPr id="4" name="Picture 2" descr="3 Bible Verses for Restoring a Broken Heart | Blog.bible">
            <a:extLst>
              <a:ext uri="{FF2B5EF4-FFF2-40B4-BE49-F238E27FC236}">
                <a16:creationId xmlns:a16="http://schemas.microsoft.com/office/drawing/2014/main" id="{3510316D-9B6D-D142-9DEA-81A2D9D45F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93" y="1711722"/>
            <a:ext cx="5510813" cy="343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6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B6F33-3913-3A4B-8B9B-C3FCAD5E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9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Etiologiya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D93E2B-F3BC-DE4A-B14D-A7D23C1CDF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846737"/>
              </p:ext>
            </p:extLst>
          </p:nvPr>
        </p:nvGraphicFramePr>
        <p:xfrm>
          <a:off x="838200" y="1024736"/>
          <a:ext cx="10515600" cy="570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C660D4-75D4-DB47-8854-39619AD4031C}"/>
              </a:ext>
            </a:extLst>
          </p:cNvPr>
          <p:cNvSpPr txBox="1"/>
          <p:nvPr/>
        </p:nvSpPr>
        <p:spPr>
          <a:xfrm>
            <a:off x="4929809" y="26371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BA091-D352-4E44-8C39-46365A2EA8C3}"/>
              </a:ext>
            </a:extLst>
          </p:cNvPr>
          <p:cNvSpPr txBox="1"/>
          <p:nvPr/>
        </p:nvSpPr>
        <p:spPr>
          <a:xfrm>
            <a:off x="1164001" y="1594152"/>
            <a:ext cx="27494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XOAX-ın kəskinləşməsi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nevmoniya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ulmonar emboliya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ğciyər şişləri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nevmotoraks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Aspirasiya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69D8B-AB8F-0148-A48E-019BA1744A3E}"/>
              </a:ext>
            </a:extLst>
          </p:cNvPr>
          <p:cNvSpPr txBox="1"/>
          <p:nvPr/>
        </p:nvSpPr>
        <p:spPr>
          <a:xfrm>
            <a:off x="7506837" y="1621520"/>
            <a:ext cx="27388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Ürək çatışmazlığı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Pumonar ödem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Tamponada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Qapaq xəstəlikləri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ulmonar hipertenziya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ritmiya</a:t>
            </a:r>
          </a:p>
          <a:p>
            <a:endParaRPr lang="en-A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2A084-DCCA-F34E-BF82-2CDC02575C1A}"/>
              </a:ext>
            </a:extLst>
          </p:cNvPr>
          <p:cNvSpPr txBox="1"/>
          <p:nvPr/>
        </p:nvSpPr>
        <p:spPr>
          <a:xfrm>
            <a:off x="1099219" y="4432778"/>
            <a:ext cx="33576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AZ" dirty="0"/>
              <a:t>öş qəfəsi travması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AZ" dirty="0"/>
              <a:t>assiv piylənmə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AZ" dirty="0"/>
              <a:t>ifoskalioz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Z" dirty="0"/>
              <a:t>MSS-nin disfunksiyası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AZ" dirty="0"/>
              <a:t>iafraqmal sinirin disfunksiyası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AZ" dirty="0"/>
              <a:t>iopatiya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Z" dirty="0"/>
              <a:t>Neyropatiya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E59D2-5CBB-E348-A93D-FE6BBAEFCC91}"/>
              </a:ext>
            </a:extLst>
          </p:cNvPr>
          <p:cNvSpPr txBox="1"/>
          <p:nvPr/>
        </p:nvSpPr>
        <p:spPr>
          <a:xfrm>
            <a:off x="7506837" y="4848277"/>
            <a:ext cx="3187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iperventilyasiya sindromu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okal xordanın disfunksiyası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Aspirasiaya </a:t>
            </a:r>
          </a:p>
          <a:p>
            <a:endParaRPr lang="en-A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D595F0-D5F7-8546-BD31-45FA08D9C709}"/>
              </a:ext>
            </a:extLst>
          </p:cNvPr>
          <p:cNvSpPr/>
          <p:nvPr/>
        </p:nvSpPr>
        <p:spPr>
          <a:xfrm>
            <a:off x="4088331" y="2841142"/>
            <a:ext cx="3455997" cy="236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75EB9-FA76-DC41-9320-0CF47E682B0A}"/>
              </a:ext>
            </a:extLst>
          </p:cNvPr>
          <p:cNvSpPr txBox="1"/>
          <p:nvPr/>
        </p:nvSpPr>
        <p:spPr>
          <a:xfrm>
            <a:off x="4506048" y="2933475"/>
            <a:ext cx="22536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AZ" dirty="0"/>
              <a:t>nemiya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Z" dirty="0"/>
              <a:t>Böyrək çatışmazlığı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Metabolik</a:t>
            </a:r>
            <a:r>
              <a:rPr lang="en-US" dirty="0"/>
              <a:t> a</a:t>
            </a:r>
            <a:r>
              <a:rPr lang="en-AZ" dirty="0"/>
              <a:t>sidoz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AZ" dirty="0"/>
              <a:t>ireotoksikoz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AZ" dirty="0"/>
              <a:t>irroz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AZ" dirty="0"/>
              <a:t>epsis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AZ" dirty="0"/>
              <a:t>naflaksiya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Z" dirty="0"/>
              <a:t>Epiqlotit</a:t>
            </a:r>
          </a:p>
          <a:p>
            <a:endParaRPr lang="en-AZ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87A250-C8E2-6F4C-ADF7-9C706E6FD71B}"/>
              </a:ext>
            </a:extLst>
          </p:cNvPr>
          <p:cNvSpPr txBox="1"/>
          <p:nvPr/>
        </p:nvSpPr>
        <p:spPr>
          <a:xfrm>
            <a:off x="4217092" y="2467726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gradFill>
                  <a:gsLst>
                    <a:gs pos="0">
                      <a:schemeClr val="accent1">
                        <a:lumMod val="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Z" sz="2000" dirty="0">
                <a:gradFill>
                  <a:gsLst>
                    <a:gs pos="0">
                      <a:schemeClr val="accent1">
                        <a:lumMod val="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İSTEM PATOLOGİYALAR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8474CC-5897-E944-90A3-1BC89BCA2336}"/>
              </a:ext>
            </a:extLst>
          </p:cNvPr>
          <p:cNvSpPr txBox="1"/>
          <p:nvPr/>
        </p:nvSpPr>
        <p:spPr>
          <a:xfrm>
            <a:off x="9499434" y="6689604"/>
            <a:ext cx="2390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Bookshelf ID: NBK499965PMID: </a:t>
            </a:r>
            <a:r>
              <a:rPr lang="en-US" sz="900" b="0" i="0" u="none" strike="noStrike" dirty="0">
                <a:solidFill>
                  <a:srgbClr val="642A8F"/>
                </a:solidFill>
                <a:effectLst/>
                <a:latin typeface="arial" panose="020B0604020202020204" pitchFamily="34" charset="0"/>
                <a:hlinkClick r:id="rId8" tooltip="PubMed record of this page"/>
              </a:rPr>
              <a:t>29763140</a:t>
            </a:r>
            <a:endParaRPr lang="en-AZ" sz="900" dirty="0"/>
          </a:p>
        </p:txBody>
      </p:sp>
    </p:spTree>
    <p:extLst>
      <p:ext uri="{BB962C8B-B14F-4D97-AF65-F5344CB8AC3E}">
        <p14:creationId xmlns:p14="http://schemas.microsoft.com/office/powerpoint/2010/main" val="20693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CDE50-B1FB-7541-B267-4935E8A3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0367-48C3-8543-84E6-7F3BA7335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688" y="4227914"/>
            <a:ext cx="8751277" cy="2525311"/>
          </a:xfrm>
          <a:solidFill>
            <a:schemeClr val="bg1"/>
          </a:solidFill>
        </p:spPr>
        <p:txBody>
          <a:bodyPr vert="horz">
            <a:normAutofit/>
          </a:bodyPr>
          <a:lstStyle/>
          <a:p>
            <a:r>
              <a:rPr lang="en-US" sz="20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Durğunluq</a:t>
            </a:r>
            <a:r>
              <a:rPr lang="en-US" sz="2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0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ürək</a:t>
            </a:r>
            <a:r>
              <a:rPr lang="en-US" sz="2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çatışmazlığı-7.7%</a:t>
            </a:r>
          </a:p>
          <a:p>
            <a:r>
              <a:rPr lang="en-US" sz="2000" dirty="0" err="1">
                <a:solidFill>
                  <a:srgbClr val="1C1D1E"/>
                </a:solidFill>
                <a:latin typeface="Open Sans" panose="020B0606030504020204" pitchFamily="34" charset="0"/>
              </a:rPr>
              <a:t>Obstruktiv</a:t>
            </a:r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1C1D1E"/>
                </a:solidFill>
                <a:latin typeface="Open Sans" panose="020B0606030504020204" pitchFamily="34" charset="0"/>
              </a:rPr>
              <a:t>xronik</a:t>
            </a:r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 bronxit-</a:t>
            </a:r>
            <a:r>
              <a:rPr lang="en-US" sz="2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7.8%</a:t>
            </a:r>
          </a:p>
          <a:p>
            <a:r>
              <a:rPr lang="en-US" sz="2000" dirty="0" err="1">
                <a:solidFill>
                  <a:srgbClr val="1C1D1E"/>
                </a:solidFill>
                <a:latin typeface="Open Sans" panose="020B0606030504020204" pitchFamily="34" charset="0"/>
              </a:rPr>
              <a:t>Kəskin</a:t>
            </a:r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1C1D1E"/>
                </a:solidFill>
                <a:latin typeface="Open Sans" panose="020B0606030504020204" pitchFamily="34" charset="0"/>
              </a:rPr>
              <a:t>astmanın</a:t>
            </a:r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 ağırlaşması-</a:t>
            </a:r>
            <a:r>
              <a:rPr lang="en-US" sz="2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6.9%</a:t>
            </a:r>
          </a:p>
          <a:p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P</a:t>
            </a:r>
            <a:r>
              <a:rPr lang="en-US" sz="2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nevmonia</a:t>
            </a:r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-</a:t>
            </a:r>
            <a:r>
              <a:rPr lang="en-US" sz="2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6.8%</a:t>
            </a:r>
          </a:p>
          <a:p>
            <a:pPr marL="0" indent="0">
              <a:buNone/>
            </a:pPr>
            <a:endParaRPr lang="en-US" sz="2000" dirty="0">
              <a:solidFill>
                <a:srgbClr val="1C1D1E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                                      </a:t>
            </a:r>
            <a:r>
              <a:rPr lang="en-US" sz="2000" dirty="0" err="1">
                <a:solidFill>
                  <a:srgbClr val="FF0000"/>
                </a:solidFill>
                <a:latin typeface="Open Sans" panose="020B0606030504020204" pitchFamily="34" charset="0"/>
              </a:rPr>
              <a:t>İntensiv</a:t>
            </a: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Open Sans" panose="020B0606030504020204" pitchFamily="34" charset="0"/>
              </a:rPr>
              <a:t>terapiya</a:t>
            </a:r>
            <a:r>
              <a:rPr lang="en-US" sz="2000" dirty="0">
                <a:solidFill>
                  <a:srgbClr val="FF0000"/>
                </a:solidFill>
                <a:latin typeface="Open Sans" panose="020B0606030504020204" pitchFamily="34" charset="0"/>
              </a:rPr>
              <a:t> ehtiyacı-8,1%</a:t>
            </a:r>
            <a:endParaRPr lang="en-AZ" sz="20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B1EF2-1CE1-7044-9A3C-68D3DA4C4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64" y="365125"/>
            <a:ext cx="8102600" cy="3441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F7028C-20A2-4A4D-93ED-16CC2D61A4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675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792215B-83F9-4E49-900A-6FF76458D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373024"/>
              </p:ext>
            </p:extLst>
          </p:nvPr>
        </p:nvGraphicFramePr>
        <p:xfrm>
          <a:off x="1710480" y="321086"/>
          <a:ext cx="8771039" cy="6215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9DEFFB4-CDA0-4A41-BF4C-4299D3A609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555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A04D13-5758-B746-B928-06D6F69234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46B2D4-9517-8A4B-802F-5BC312801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0139" y="207963"/>
            <a:ext cx="8971722" cy="626924"/>
          </a:xfrm>
        </p:spPr>
        <p:txBody>
          <a:bodyPr>
            <a:normAutofit/>
          </a:bodyPr>
          <a:lstStyle/>
          <a:p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Ümumi yanaşma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8D0A204-6B52-0D49-95CD-7CE818E4A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140797"/>
              </p:ext>
            </p:extLst>
          </p:nvPr>
        </p:nvGraphicFramePr>
        <p:xfrm>
          <a:off x="278296" y="874644"/>
          <a:ext cx="11794434" cy="581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D89B0A3-670F-814A-8F37-4E3CEC172DD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479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AC918-F5CA-7E4E-A0BC-361321235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577009"/>
            <a:ext cx="11072192" cy="4399722"/>
          </a:xfrm>
        </p:spPr>
        <p:txBody>
          <a:bodyPr vert="horz" anchor="ctr">
            <a:noAutofit/>
          </a:bodyPr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Qiymətləndirmə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tamamlanmadan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əvvəl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dərhal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müdaxilə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tələb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bilər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İntubasiya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CPAP/BiPAP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Nebulayzer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Torakostomiya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3F84C6E-A97E-E44A-A981-5F7F0C3B5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Ümumi yanaşma</a:t>
            </a:r>
          </a:p>
        </p:txBody>
      </p:sp>
    </p:spTree>
    <p:extLst>
      <p:ext uri="{BB962C8B-B14F-4D97-AF65-F5344CB8AC3E}">
        <p14:creationId xmlns:p14="http://schemas.microsoft.com/office/powerpoint/2010/main" val="204895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27C5-D5FF-A940-8B44-54C1B43D0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6989"/>
            <a:ext cx="9144000" cy="679933"/>
          </a:xfrm>
        </p:spPr>
        <p:txBody>
          <a:bodyPr>
            <a:normAutofit/>
          </a:bodyPr>
          <a:lstStyle/>
          <a:p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CİLİ MÜDAXİLƏ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99D99-49D2-2D4A-A522-C5F959C6C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61203"/>
            <a:ext cx="9144000" cy="1655762"/>
          </a:xfrm>
        </p:spPr>
        <p:txBody>
          <a:bodyPr>
            <a:normAutofit/>
          </a:bodyPr>
          <a:lstStyle/>
          <a:p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Tənəffüs yollarının dəyərləndirilməsi (ABS)</a:t>
            </a:r>
          </a:p>
          <a:p>
            <a:endParaRPr lang="en-A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E6CEC06D-3048-574F-A041-28A6A0176EE2}"/>
              </a:ext>
            </a:extLst>
          </p:cNvPr>
          <p:cNvSpPr/>
          <p:nvPr/>
        </p:nvSpPr>
        <p:spPr>
          <a:xfrm>
            <a:off x="5611368" y="2389084"/>
            <a:ext cx="484632" cy="15070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E2A06-D9FC-F741-8018-2DBCA634C6DB}"/>
              </a:ext>
            </a:extLst>
          </p:cNvPr>
          <p:cNvSpPr txBox="1"/>
          <p:nvPr/>
        </p:nvSpPr>
        <p:spPr>
          <a:xfrm>
            <a:off x="5280033" y="4044846"/>
            <a:ext cx="1255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İntubasiya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E3283-AA2A-904B-B6C9-B1DFA0DAF8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91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925E9-3549-5942-A568-D137BEDB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DƏYƏRLƏNDİRMƏ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039CA-B021-364C-9C1F-26B4563C0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əyat göstəriciləri (tənəffüsün sayı, ürək vurğuları, AT)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uls oksimetriya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asientin pozisiyası:</a:t>
            </a:r>
          </a:p>
          <a:p>
            <a:pPr marL="0" indent="0">
              <a:buNone/>
            </a:pP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supine-ümidverici; tripod- narahatedici</a:t>
            </a:r>
          </a:p>
          <a:p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Nitqi-cümlədə sözlərin tamlığı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öməkçi əzələlərin tənəffüsdə iştirakı</a:t>
            </a:r>
          </a:p>
          <a:p>
            <a:r>
              <a:rPr lang="en-A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Şüur dəyişəkliyi (LOC), təşviş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Diaforez</a:t>
            </a:r>
            <a:endParaRPr lang="en-A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9AFC8-FBCE-234F-BA1B-53E4EF87D6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375" y="-9123"/>
            <a:ext cx="2589066" cy="1208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reflection blurRad="635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283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7178</TotalTime>
  <Words>832</Words>
  <Application>Microsoft Macintosh PowerPoint</Application>
  <PresentationFormat>Widescreen</PresentationFormat>
  <Paragraphs>161</Paragraphs>
  <Slides>24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Open Sans</vt:lpstr>
      <vt:lpstr>Roboto</vt:lpstr>
      <vt:lpstr>Times New Roman</vt:lpstr>
      <vt:lpstr>Wingdings</vt:lpstr>
      <vt:lpstr>Office Theme</vt:lpstr>
      <vt:lpstr>KƏSKİN DİSPNOE- İLKİN DƏYƏRLƏNDİRMƏ, TRİAJ</vt:lpstr>
      <vt:lpstr>DİSPNOE</vt:lpstr>
      <vt:lpstr>Etiologiya</vt:lpstr>
      <vt:lpstr>PowerPoint Presentation</vt:lpstr>
      <vt:lpstr>PowerPoint Presentation</vt:lpstr>
      <vt:lpstr>Ümumi yanaşma</vt:lpstr>
      <vt:lpstr>Ümumi yanaşma</vt:lpstr>
      <vt:lpstr>TƏCİLİ MÜDAXİLƏ </vt:lpstr>
      <vt:lpstr>DƏYƏRLƏNDİRMƏ</vt:lpstr>
      <vt:lpstr>DÖŞ QƏFƏSİNİN RENTGENQRAFİYASI</vt:lpstr>
      <vt:lpstr>56 yaş, kişi, siqaret çəkən. Ani artan ciddi təngnəfəslik(40/dəq). SO2-82%, ritm sinus-131/dəq</vt:lpstr>
      <vt:lpstr>KERLEY XƏTLƏRİ</vt:lpstr>
      <vt:lpstr>AĞCİYƏR ÖDEMİ</vt:lpstr>
      <vt:lpstr>ÜRƏK PATOLOGİYASI?</vt:lpstr>
      <vt:lpstr>ULTRASƏS MÜAYİNƏSİ (BLUE)</vt:lpstr>
      <vt:lpstr>ULTRASƏS MÜAYİNƏSİ (BLUE)</vt:lpstr>
      <vt:lpstr>KLİNİK HAL</vt:lpstr>
      <vt:lpstr>İLKİN DİAQNOZ?</vt:lpstr>
      <vt:lpstr>KLİNİK HAL</vt:lpstr>
      <vt:lpstr>QAN QAZLARI</vt:lpstr>
      <vt:lpstr>PowerPoint Presentation</vt:lpstr>
      <vt:lpstr>PowerPoint Presentation</vt:lpstr>
      <vt:lpstr>TAKE-HOME MESSAGE</vt:lpstr>
      <vt:lpstr>DİQQƏTİNİZ ÜÇÜN TƏŞƏKKÜR EDİRƏM!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KƏSKIN DISPNOE- İLKIN DƏYƏRLƏNDIRMƏ, TRIAJ</dc:title>
  <dc:creator>Microsoft Office User</dc:creator>
  <cp:lastModifiedBy>Microsoft Office User</cp:lastModifiedBy>
  <cp:revision>21</cp:revision>
  <dcterms:created xsi:type="dcterms:W3CDTF">2023-03-26T20:43:29Z</dcterms:created>
  <dcterms:modified xsi:type="dcterms:W3CDTF">2023-04-01T03:43:02Z</dcterms:modified>
</cp:coreProperties>
</file>